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4.xml" ContentType="application/vnd.openxmlformats-officedocument.drawingml.chartshape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5.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6.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7.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8.xml" ContentType="application/vnd.openxmlformats-officedocument.drawingml.chartshape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9.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10.xml" ContentType="application/vnd.openxmlformats-officedocument.drawingml.chartshape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0" r:id="rId1"/>
    <p:sldMasterId id="2147483836" r:id="rId2"/>
  </p:sldMasterIdLst>
  <p:notesMasterIdLst>
    <p:notesMasterId r:id="rId41"/>
  </p:notesMasterIdLst>
  <p:sldIdLst>
    <p:sldId id="256" r:id="rId3"/>
    <p:sldId id="308" r:id="rId4"/>
    <p:sldId id="287" r:id="rId5"/>
    <p:sldId id="338" r:id="rId6"/>
    <p:sldId id="296" r:id="rId7"/>
    <p:sldId id="330" r:id="rId8"/>
    <p:sldId id="310" r:id="rId9"/>
    <p:sldId id="328" r:id="rId10"/>
    <p:sldId id="327" r:id="rId11"/>
    <p:sldId id="317" r:id="rId12"/>
    <p:sldId id="304" r:id="rId13"/>
    <p:sldId id="316" r:id="rId14"/>
    <p:sldId id="285" r:id="rId15"/>
    <p:sldId id="299" r:id="rId16"/>
    <p:sldId id="313" r:id="rId17"/>
    <p:sldId id="312" r:id="rId18"/>
    <p:sldId id="311" r:id="rId19"/>
    <p:sldId id="301" r:id="rId20"/>
    <p:sldId id="300" r:id="rId21"/>
    <p:sldId id="306" r:id="rId22"/>
    <p:sldId id="297" r:id="rId23"/>
    <p:sldId id="319" r:id="rId24"/>
    <p:sldId id="340" r:id="rId25"/>
    <p:sldId id="321" r:id="rId26"/>
    <p:sldId id="280" r:id="rId27"/>
    <p:sldId id="281" r:id="rId28"/>
    <p:sldId id="282" r:id="rId29"/>
    <p:sldId id="265" r:id="rId30"/>
    <p:sldId id="271" r:id="rId31"/>
    <p:sldId id="276" r:id="rId32"/>
    <p:sldId id="309" r:id="rId33"/>
    <p:sldId id="323" r:id="rId34"/>
    <p:sldId id="332" r:id="rId35"/>
    <p:sldId id="333" r:id="rId36"/>
    <p:sldId id="335" r:id="rId37"/>
    <p:sldId id="339" r:id="rId38"/>
    <p:sldId id="337" r:id="rId39"/>
    <p:sldId id="32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7F"/>
    <a:srgbClr val="89BDAE"/>
    <a:srgbClr val="FFB309"/>
    <a:srgbClr val="A3A3A3"/>
    <a:srgbClr val="FFECD0"/>
    <a:srgbClr val="FEEEC7"/>
    <a:srgbClr val="457B6C"/>
    <a:srgbClr val="D7E9E4"/>
    <a:srgbClr val="C4AB87"/>
    <a:srgbClr val="F9DF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450064-DD2F-4354-8BF7-7F2D7E08D8F4}" v="1089" dt="2022-12-02T02:54:30.8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80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9.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10.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472764112643425E-2"/>
          <c:y val="0.1197465992240829"/>
          <c:w val="0.80666459801201795"/>
          <c:h val="0.85586642439719096"/>
        </c:manualLayout>
      </c:layout>
      <c:doughnutChart>
        <c:varyColors val="0"/>
        <c:ser>
          <c:idx val="0"/>
          <c:order val="0"/>
          <c:tx>
            <c:strRef>
              <c:f>Sheet1!$B$1</c:f>
              <c:strCache>
                <c:ptCount val="1"/>
                <c:pt idx="0">
                  <c:v>Percentage</c:v>
                </c:pt>
              </c:strCache>
            </c:strRef>
          </c:tx>
          <c:spPr>
            <a:solidFill>
              <a:srgbClr val="FFD87F"/>
            </a:solidFill>
            <a:ln w="19050">
              <a:solidFill>
                <a:schemeClr val="lt1"/>
              </a:solidFill>
            </a:ln>
            <a:effectLst/>
          </c:spPr>
          <c:dPt>
            <c:idx val="1"/>
            <c:bubble3D val="0"/>
            <c:spPr>
              <a:solidFill>
                <a:srgbClr val="FFECD0"/>
              </a:solidFill>
              <a:ln w="19050">
                <a:solidFill>
                  <a:schemeClr val="lt1"/>
                </a:solidFill>
              </a:ln>
              <a:effectLst/>
            </c:spPr>
            <c:extLst>
              <c:ext xmlns:c16="http://schemas.microsoft.com/office/drawing/2014/chart" uri="{C3380CC4-5D6E-409C-BE32-E72D297353CC}">
                <c16:uniqueId val="{00000001-E36E-4B2A-933B-778E12383E9B}"/>
              </c:ext>
            </c:extLst>
          </c:dPt>
          <c:cat>
            <c:strRef>
              <c:f>Sheet1!$A$2:$A$3</c:f>
              <c:strCache>
                <c:ptCount val="1"/>
                <c:pt idx="0">
                  <c:v> </c:v>
                </c:pt>
              </c:strCache>
            </c:strRef>
          </c:cat>
          <c:val>
            <c:numRef>
              <c:f>Sheet1!$B$2:$B$3</c:f>
              <c:numCache>
                <c:formatCode>General</c:formatCode>
                <c:ptCount val="2"/>
                <c:pt idx="0">
                  <c:v>95</c:v>
                </c:pt>
                <c:pt idx="1">
                  <c:v>5</c:v>
                </c:pt>
              </c:numCache>
            </c:numRef>
          </c:val>
          <c:extLst>
            <c:ext xmlns:c16="http://schemas.microsoft.com/office/drawing/2014/chart" uri="{C3380CC4-5D6E-409C-BE32-E72D297353CC}">
              <c16:uniqueId val="{00000002-E36E-4B2A-933B-778E12383E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6126101585177"/>
          <c:y val="8.0216419208333056E-2"/>
          <c:w val="0.80666459801201795"/>
          <c:h val="0.85586642439719096"/>
        </c:manualLayout>
      </c:layout>
      <c:doughnutChart>
        <c:varyColors val="0"/>
        <c:ser>
          <c:idx val="0"/>
          <c:order val="0"/>
          <c:tx>
            <c:strRef>
              <c:f>Sheet1!$B$1</c:f>
              <c:strCache>
                <c:ptCount val="1"/>
                <c:pt idx="0">
                  <c:v>Percentage</c:v>
                </c:pt>
              </c:strCache>
            </c:strRef>
          </c:tx>
          <c:spPr>
            <a:solidFill>
              <a:srgbClr val="89BDAE"/>
            </a:solidFill>
            <a:ln w="19050">
              <a:solidFill>
                <a:schemeClr val="lt1"/>
              </a:solidFill>
            </a:ln>
            <a:effectLst/>
          </c:spPr>
          <c:dPt>
            <c:idx val="1"/>
            <c:bubble3D val="0"/>
            <c:spPr>
              <a:solidFill>
                <a:srgbClr val="D7E9E4"/>
              </a:solidFill>
              <a:ln w="19050">
                <a:solidFill>
                  <a:schemeClr val="lt1"/>
                </a:solidFill>
              </a:ln>
              <a:effectLst/>
            </c:spPr>
            <c:extLst>
              <c:ext xmlns:c16="http://schemas.microsoft.com/office/drawing/2014/chart" uri="{C3380CC4-5D6E-409C-BE32-E72D297353CC}">
                <c16:uniqueId val="{00000001-5945-48A3-A859-90FA1A7D0FEA}"/>
              </c:ext>
            </c:extLst>
          </c:dPt>
          <c:cat>
            <c:strRef>
              <c:f>Sheet1!$A$2:$A$3</c:f>
              <c:strCache>
                <c:ptCount val="1"/>
                <c:pt idx="0">
                  <c:v> </c:v>
                </c:pt>
              </c:strCache>
            </c:strRef>
          </c:cat>
          <c:val>
            <c:numRef>
              <c:f>Sheet1!$B$2:$B$3</c:f>
              <c:numCache>
                <c:formatCode>General</c:formatCode>
                <c:ptCount val="2"/>
                <c:pt idx="0">
                  <c:v>92</c:v>
                </c:pt>
                <c:pt idx="1">
                  <c:v>8</c:v>
                </c:pt>
              </c:numCache>
            </c:numRef>
          </c:val>
          <c:extLst>
            <c:ext xmlns:c16="http://schemas.microsoft.com/office/drawing/2014/chart" uri="{C3380CC4-5D6E-409C-BE32-E72D297353CC}">
              <c16:uniqueId val="{00000002-5945-48A3-A859-90FA1A7D0FE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bar"/>
        <c:grouping val="clustered"/>
        <c:varyColors val="0"/>
        <c:ser>
          <c:idx val="0"/>
          <c:order val="0"/>
          <c:tx>
            <c:strRef>
              <c:f>Sheet1!$B$1</c:f>
              <c:strCache>
                <c:ptCount val="1"/>
                <c:pt idx="0">
                  <c:v>Percentage (%)</c:v>
                </c:pt>
              </c:strCache>
            </c:strRef>
          </c:tx>
          <c:spPr>
            <a:solidFill>
              <a:srgbClr val="FFD87F"/>
            </a:solidFill>
            <a:ln>
              <a:noFill/>
            </a:ln>
            <a:effectLst/>
          </c:spPr>
          <c:invertIfNegative val="0"/>
          <c:cat>
            <c:strRef>
              <c:f>Sheet1!$A$2:$A$5</c:f>
              <c:strCache>
                <c:ptCount val="4"/>
                <c:pt idx="0">
                  <c:v>Completely Agree</c:v>
                </c:pt>
                <c:pt idx="1">
                  <c:v>Agree</c:v>
                </c:pt>
                <c:pt idx="2">
                  <c:v>Disagree</c:v>
                </c:pt>
                <c:pt idx="3">
                  <c:v>Completely Disagree</c:v>
                </c:pt>
              </c:strCache>
            </c:strRef>
          </c:cat>
          <c:val>
            <c:numRef>
              <c:f>Sheet1!$B$2:$B$5</c:f>
              <c:numCache>
                <c:formatCode>General</c:formatCode>
                <c:ptCount val="4"/>
                <c:pt idx="0">
                  <c:v>50</c:v>
                </c:pt>
                <c:pt idx="1">
                  <c:v>45</c:v>
                </c:pt>
                <c:pt idx="2">
                  <c:v>2.5</c:v>
                </c:pt>
                <c:pt idx="3">
                  <c:v>2.5</c:v>
                </c:pt>
              </c:numCache>
            </c:numRef>
          </c:val>
          <c:extLst>
            <c:ext xmlns:c16="http://schemas.microsoft.com/office/drawing/2014/chart" uri="{C3380CC4-5D6E-409C-BE32-E72D297353CC}">
              <c16:uniqueId val="{00000000-2864-114A-BC2E-967D499A3852}"/>
            </c:ext>
          </c:extLst>
        </c:ser>
        <c:dLbls>
          <c:showLegendKey val="0"/>
          <c:showVal val="0"/>
          <c:showCatName val="0"/>
          <c:showSerName val="0"/>
          <c:showPercent val="0"/>
          <c:showBubbleSize val="0"/>
        </c:dLbls>
        <c:gapWidth val="182"/>
        <c:axId val="1940724832"/>
        <c:axId val="1940479344"/>
      </c:barChart>
      <c:catAx>
        <c:axId val="19407248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sterama" panose="020B0504020200020000" pitchFamily="34" charset="0"/>
                <a:ea typeface="+mn-ea"/>
                <a:cs typeface="Posterama" panose="020B0504020200020000" pitchFamily="34" charset="0"/>
              </a:defRPr>
            </a:pPr>
            <a:endParaRPr lang="en-US"/>
          </a:p>
        </c:txPr>
        <c:crossAx val="1940479344"/>
        <c:crosses val="autoZero"/>
        <c:auto val="1"/>
        <c:lblAlgn val="ctr"/>
        <c:lblOffset val="100"/>
        <c:noMultiLvlLbl val="0"/>
      </c:catAx>
      <c:valAx>
        <c:axId val="1940479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0724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osterama" panose="020B0504020200020000" pitchFamily="34" charset="0"/>
              <a:ea typeface="+mn-ea"/>
              <a:cs typeface="Posterama" panose="020B0504020200020000"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6126101585177"/>
          <c:y val="8.0216419208333056E-2"/>
          <c:w val="0.80666459801201795"/>
          <c:h val="0.85586642439719096"/>
        </c:manualLayout>
      </c:layout>
      <c:doughnutChart>
        <c:varyColors val="0"/>
        <c:ser>
          <c:idx val="0"/>
          <c:order val="0"/>
          <c:tx>
            <c:strRef>
              <c:f>Sheet1!$B$1</c:f>
              <c:strCache>
                <c:ptCount val="1"/>
                <c:pt idx="0">
                  <c:v>Percentage</c:v>
                </c:pt>
              </c:strCache>
            </c:strRef>
          </c:tx>
          <c:spPr>
            <a:solidFill>
              <a:srgbClr val="FFD87F"/>
            </a:solidFill>
            <a:ln w="19050">
              <a:solidFill>
                <a:schemeClr val="lt1"/>
              </a:solidFill>
            </a:ln>
            <a:effectLst/>
          </c:spPr>
          <c:dPt>
            <c:idx val="1"/>
            <c:bubble3D val="0"/>
            <c:spPr>
              <a:solidFill>
                <a:srgbClr val="FFD87F">
                  <a:alpha val="16482"/>
                </a:srgbClr>
              </a:solidFill>
              <a:ln w="19050">
                <a:solidFill>
                  <a:schemeClr val="lt1"/>
                </a:solidFill>
              </a:ln>
              <a:effectLst/>
            </c:spPr>
            <c:extLst>
              <c:ext xmlns:c16="http://schemas.microsoft.com/office/drawing/2014/chart" uri="{C3380CC4-5D6E-409C-BE32-E72D297353CC}">
                <c16:uniqueId val="{00000001-FF7B-4914-8C4C-D026C21610C6}"/>
              </c:ext>
            </c:extLst>
          </c:dPt>
          <c:cat>
            <c:strRef>
              <c:f>Sheet1!$A$2:$A$3</c:f>
              <c:strCache>
                <c:ptCount val="1"/>
                <c:pt idx="0">
                  <c:v> </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2-FF7B-4914-8C4C-D026C21610C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941632746889066E-2"/>
          <c:y val="0.1370568978753724"/>
          <c:w val="0.80666459801201795"/>
          <c:h val="0.85586642439719096"/>
        </c:manualLayout>
      </c:layout>
      <c:doughnutChart>
        <c:varyColors val="0"/>
        <c:ser>
          <c:idx val="0"/>
          <c:order val="0"/>
          <c:tx>
            <c:strRef>
              <c:f>Sheet1!$B$1</c:f>
              <c:strCache>
                <c:ptCount val="1"/>
                <c:pt idx="0">
                  <c:v>Percentage</c:v>
                </c:pt>
              </c:strCache>
            </c:strRef>
          </c:tx>
          <c:spPr>
            <a:solidFill>
              <a:srgbClr val="89BDAE"/>
            </a:solidFill>
            <a:ln w="19050">
              <a:solidFill>
                <a:schemeClr val="lt1"/>
              </a:solidFill>
            </a:ln>
            <a:effectLst/>
          </c:spPr>
          <c:dPt>
            <c:idx val="1"/>
            <c:bubble3D val="0"/>
            <c:spPr>
              <a:solidFill>
                <a:srgbClr val="89BDAE">
                  <a:alpha val="43000"/>
                </a:srgbClr>
              </a:solidFill>
              <a:ln w="19050">
                <a:solidFill>
                  <a:schemeClr val="lt1"/>
                </a:solidFill>
              </a:ln>
              <a:effectLst/>
            </c:spPr>
            <c:extLst>
              <c:ext xmlns:c16="http://schemas.microsoft.com/office/drawing/2014/chart" uri="{C3380CC4-5D6E-409C-BE32-E72D297353CC}">
                <c16:uniqueId val="{00000001-6002-4C29-A151-011C458C7C0F}"/>
              </c:ext>
            </c:extLst>
          </c:dPt>
          <c:cat>
            <c:strRef>
              <c:f>Sheet1!$A$2:$A$3</c:f>
              <c:strCache>
                <c:ptCount val="1"/>
                <c:pt idx="0">
                  <c:v> </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2-6002-4C29-A151-011C458C7C0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700" b="1">
                <a:latin typeface="Posterama" panose="020B0504020200020000" pitchFamily="34" charset="0"/>
                <a:cs typeface="Posterama" panose="020B0504020200020000" pitchFamily="34" charset="0"/>
              </a:rPr>
              <a:t>Virtual</a:t>
            </a:r>
            <a:r>
              <a:rPr lang="en-US" sz="1700" b="1" baseline="0">
                <a:latin typeface="Posterama" panose="020B0504020200020000" pitchFamily="34" charset="0"/>
                <a:cs typeface="Posterama" panose="020B0504020200020000" pitchFamily="34" charset="0"/>
              </a:rPr>
              <a:t> Lab Simulation – Quiz Results </a:t>
            </a:r>
            <a:endParaRPr lang="en-US" sz="1700" b="1">
              <a:latin typeface="Posterama" panose="020B0504020200020000" pitchFamily="34" charset="0"/>
              <a:cs typeface="Posterama" panose="020B0504020200020000"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Pre-Quiz</c:v>
                </c:pt>
              </c:strCache>
            </c:strRef>
          </c:tx>
          <c:spPr>
            <a:solidFill>
              <a:srgbClr val="FFD87F"/>
            </a:solidFill>
            <a:ln>
              <a:solidFill>
                <a:srgbClr val="FFD87F"/>
              </a:solidFill>
            </a:ln>
            <a:effectLst/>
          </c:spPr>
          <c:invertIfNegative val="0"/>
          <c:cat>
            <c:strRef>
              <c:f>Sheet1!$A$2:$A$4</c:f>
              <c:strCache>
                <c:ptCount val="3"/>
                <c:pt idx="0">
                  <c:v>Low Score Students</c:v>
                </c:pt>
                <c:pt idx="1">
                  <c:v>Medium Score Students</c:v>
                </c:pt>
                <c:pt idx="2">
                  <c:v>High Score Students</c:v>
                </c:pt>
              </c:strCache>
            </c:strRef>
          </c:cat>
          <c:val>
            <c:numRef>
              <c:f>Sheet1!$B$2:$B$4</c:f>
              <c:numCache>
                <c:formatCode>General</c:formatCode>
                <c:ptCount val="3"/>
                <c:pt idx="0">
                  <c:v>45</c:v>
                </c:pt>
                <c:pt idx="1">
                  <c:v>65</c:v>
                </c:pt>
                <c:pt idx="2">
                  <c:v>82</c:v>
                </c:pt>
              </c:numCache>
            </c:numRef>
          </c:val>
          <c:extLst>
            <c:ext xmlns:c16="http://schemas.microsoft.com/office/drawing/2014/chart" uri="{C3380CC4-5D6E-409C-BE32-E72D297353CC}">
              <c16:uniqueId val="{00000000-6CC9-AD47-89D1-34A5C395622E}"/>
            </c:ext>
          </c:extLst>
        </c:ser>
        <c:ser>
          <c:idx val="1"/>
          <c:order val="1"/>
          <c:tx>
            <c:strRef>
              <c:f>Sheet1!$C$1</c:f>
              <c:strCache>
                <c:ptCount val="1"/>
                <c:pt idx="0">
                  <c:v>Post-Quiz</c:v>
                </c:pt>
              </c:strCache>
            </c:strRef>
          </c:tx>
          <c:spPr>
            <a:solidFill>
              <a:srgbClr val="89BDAE"/>
            </a:solidFill>
            <a:ln>
              <a:noFill/>
            </a:ln>
            <a:effectLst/>
          </c:spPr>
          <c:invertIfNegative val="0"/>
          <c:cat>
            <c:strRef>
              <c:f>Sheet1!$A$2:$A$4</c:f>
              <c:strCache>
                <c:ptCount val="3"/>
                <c:pt idx="0">
                  <c:v>Low Score Students</c:v>
                </c:pt>
                <c:pt idx="1">
                  <c:v>Medium Score Students</c:v>
                </c:pt>
                <c:pt idx="2">
                  <c:v>High Score Students</c:v>
                </c:pt>
              </c:strCache>
            </c:strRef>
          </c:cat>
          <c:val>
            <c:numRef>
              <c:f>Sheet1!$C$2:$C$4</c:f>
              <c:numCache>
                <c:formatCode>General</c:formatCode>
                <c:ptCount val="3"/>
                <c:pt idx="0">
                  <c:v>90</c:v>
                </c:pt>
                <c:pt idx="1">
                  <c:v>88</c:v>
                </c:pt>
                <c:pt idx="2">
                  <c:v>95</c:v>
                </c:pt>
              </c:numCache>
            </c:numRef>
          </c:val>
          <c:extLst>
            <c:ext xmlns:c16="http://schemas.microsoft.com/office/drawing/2014/chart" uri="{C3380CC4-5D6E-409C-BE32-E72D297353CC}">
              <c16:uniqueId val="{00000001-6CC9-AD47-89D1-34A5C395622E}"/>
            </c:ext>
          </c:extLst>
        </c:ser>
        <c:dLbls>
          <c:showLegendKey val="0"/>
          <c:showVal val="0"/>
          <c:showCatName val="0"/>
          <c:showSerName val="0"/>
          <c:showPercent val="0"/>
          <c:showBubbleSize val="0"/>
        </c:dLbls>
        <c:gapWidth val="219"/>
        <c:overlap val="-27"/>
        <c:axId val="2021000751"/>
        <c:axId val="2094809567"/>
      </c:barChart>
      <c:catAx>
        <c:axId val="2021000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4809567"/>
        <c:crosses val="autoZero"/>
        <c:auto val="1"/>
        <c:lblAlgn val="ctr"/>
        <c:lblOffset val="100"/>
        <c:noMultiLvlLbl val="0"/>
      </c:catAx>
      <c:valAx>
        <c:axId val="20948095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10007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6126101585177"/>
          <c:y val="8.0216419208333056E-2"/>
          <c:w val="0.80666459801201795"/>
          <c:h val="0.85586642439719096"/>
        </c:manualLayout>
      </c:layout>
      <c:doughnutChart>
        <c:varyColors val="0"/>
        <c:ser>
          <c:idx val="0"/>
          <c:order val="0"/>
          <c:tx>
            <c:strRef>
              <c:f>Sheet1!$B$1</c:f>
              <c:strCache>
                <c:ptCount val="1"/>
                <c:pt idx="0">
                  <c:v>Percentage</c:v>
                </c:pt>
              </c:strCache>
            </c:strRef>
          </c:tx>
          <c:spPr>
            <a:solidFill>
              <a:srgbClr val="FFD87F"/>
            </a:solidFill>
            <a:ln w="19050">
              <a:solidFill>
                <a:schemeClr val="lt1"/>
              </a:solidFill>
            </a:ln>
            <a:effectLst/>
          </c:spPr>
          <c:dPt>
            <c:idx val="1"/>
            <c:bubble3D val="0"/>
            <c:spPr>
              <a:solidFill>
                <a:srgbClr val="FFD87F">
                  <a:alpha val="16482"/>
                </a:srgbClr>
              </a:solidFill>
              <a:ln w="19050">
                <a:solidFill>
                  <a:schemeClr val="lt1"/>
                </a:solidFill>
              </a:ln>
              <a:effectLst/>
            </c:spPr>
            <c:extLst>
              <c:ext xmlns:c16="http://schemas.microsoft.com/office/drawing/2014/chart" uri="{C3380CC4-5D6E-409C-BE32-E72D297353CC}">
                <c16:uniqueId val="{00000001-23D8-49C3-8E05-C6028BBEE3B2}"/>
              </c:ext>
            </c:extLst>
          </c:dPt>
          <c:cat>
            <c:strRef>
              <c:f>Sheet1!$A$2:$A$3</c:f>
              <c:strCache>
                <c:ptCount val="1"/>
                <c:pt idx="0">
                  <c:v> </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2-23D8-49C3-8E05-C6028BBEE3B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472764112643425E-2"/>
          <c:y val="0.1197465992240829"/>
          <c:w val="0.80666459801201795"/>
          <c:h val="0.85586642439719096"/>
        </c:manualLayout>
      </c:layout>
      <c:doughnutChart>
        <c:varyColors val="0"/>
        <c:ser>
          <c:idx val="0"/>
          <c:order val="0"/>
          <c:tx>
            <c:strRef>
              <c:f>Sheet1!$B$1</c:f>
              <c:strCache>
                <c:ptCount val="1"/>
                <c:pt idx="0">
                  <c:v>Percentage</c:v>
                </c:pt>
              </c:strCache>
            </c:strRef>
          </c:tx>
          <c:spPr>
            <a:solidFill>
              <a:srgbClr val="89BDAE"/>
            </a:solidFill>
            <a:ln w="19050">
              <a:solidFill>
                <a:schemeClr val="lt1"/>
              </a:solidFill>
            </a:ln>
            <a:effectLst/>
          </c:spPr>
          <c:dPt>
            <c:idx val="1"/>
            <c:bubble3D val="0"/>
            <c:spPr>
              <a:solidFill>
                <a:srgbClr val="89BDAE">
                  <a:alpha val="43000"/>
                </a:srgbClr>
              </a:solidFill>
              <a:ln w="19050">
                <a:solidFill>
                  <a:schemeClr val="lt1"/>
                </a:solidFill>
              </a:ln>
              <a:effectLst/>
            </c:spPr>
            <c:extLst>
              <c:ext xmlns:c16="http://schemas.microsoft.com/office/drawing/2014/chart" uri="{C3380CC4-5D6E-409C-BE32-E72D297353CC}">
                <c16:uniqueId val="{00000001-D1CA-1A4C-BC0A-4EC97027394B}"/>
              </c:ext>
            </c:extLst>
          </c:dPt>
          <c:cat>
            <c:strRef>
              <c:f>Sheet1!$A$2:$A$3</c:f>
              <c:strCache>
                <c:ptCount val="1"/>
                <c:pt idx="0">
                  <c:v> </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2-D1CA-1A4C-BC0A-4EC9702739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472764112643425E-2"/>
          <c:y val="0.1197465992240829"/>
          <c:w val="0.80666459801201795"/>
          <c:h val="0.85586642439719096"/>
        </c:manualLayout>
      </c:layout>
      <c:doughnutChart>
        <c:varyColors val="0"/>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6126101585177"/>
          <c:y val="8.0216419208333056E-2"/>
          <c:w val="0.80666459801201795"/>
          <c:h val="0.85586642439719096"/>
        </c:manualLayout>
      </c:layout>
      <c:doughnutChart>
        <c:varyColors val="0"/>
        <c:ser>
          <c:idx val="0"/>
          <c:order val="0"/>
          <c:tx>
            <c:strRef>
              <c:f>Sheet1!$B$1</c:f>
              <c:strCache>
                <c:ptCount val="1"/>
                <c:pt idx="0">
                  <c:v>Percentage</c:v>
                </c:pt>
              </c:strCache>
            </c:strRef>
          </c:tx>
          <c:spPr>
            <a:solidFill>
              <a:srgbClr val="89BDAE"/>
            </a:solidFill>
            <a:ln w="19050">
              <a:solidFill>
                <a:schemeClr val="lt1"/>
              </a:solidFill>
            </a:ln>
            <a:effectLst/>
          </c:spPr>
          <c:dPt>
            <c:idx val="1"/>
            <c:bubble3D val="0"/>
            <c:spPr>
              <a:solidFill>
                <a:srgbClr val="D7E9E4"/>
              </a:solidFill>
              <a:ln w="19050">
                <a:solidFill>
                  <a:schemeClr val="lt1"/>
                </a:solidFill>
              </a:ln>
              <a:effectLst/>
            </c:spPr>
            <c:extLst>
              <c:ext xmlns:c16="http://schemas.microsoft.com/office/drawing/2014/chart" uri="{C3380CC4-5D6E-409C-BE32-E72D297353CC}">
                <c16:uniqueId val="{00000001-5945-48A3-A859-90FA1A7D0FEA}"/>
              </c:ext>
            </c:extLst>
          </c:dPt>
          <c:cat>
            <c:strRef>
              <c:f>Sheet1!$A$2:$A$3</c:f>
              <c:strCache>
                <c:ptCount val="1"/>
                <c:pt idx="0">
                  <c:v> </c:v>
                </c:pt>
              </c:strCache>
            </c:strRef>
          </c:cat>
          <c:val>
            <c:numRef>
              <c:f>Sheet1!$B$2:$B$3</c:f>
              <c:numCache>
                <c:formatCode>General</c:formatCode>
                <c:ptCount val="2"/>
                <c:pt idx="0">
                  <c:v>92</c:v>
                </c:pt>
                <c:pt idx="1">
                  <c:v>8</c:v>
                </c:pt>
              </c:numCache>
            </c:numRef>
          </c:val>
          <c:extLst>
            <c:ext xmlns:c16="http://schemas.microsoft.com/office/drawing/2014/chart" uri="{C3380CC4-5D6E-409C-BE32-E72D297353CC}">
              <c16:uniqueId val="{00000002-5945-48A3-A859-90FA1A7D0FE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472764112643425E-2"/>
          <c:y val="0.1197465992240829"/>
          <c:w val="0.80666459801201795"/>
          <c:h val="0.85586642439719096"/>
        </c:manualLayout>
      </c:layout>
      <c:doughnutChart>
        <c:varyColors val="0"/>
        <c:ser>
          <c:idx val="0"/>
          <c:order val="0"/>
          <c:tx>
            <c:strRef>
              <c:f>Sheet1!$B$1</c:f>
              <c:strCache>
                <c:ptCount val="1"/>
                <c:pt idx="0">
                  <c:v>Percentage</c:v>
                </c:pt>
              </c:strCache>
            </c:strRef>
          </c:tx>
          <c:spPr>
            <a:solidFill>
              <a:srgbClr val="FFD87F"/>
            </a:solidFill>
            <a:ln w="19050">
              <a:solidFill>
                <a:schemeClr val="lt1"/>
              </a:solidFill>
            </a:ln>
            <a:effectLst/>
          </c:spPr>
          <c:dPt>
            <c:idx val="1"/>
            <c:bubble3D val="0"/>
            <c:spPr>
              <a:solidFill>
                <a:srgbClr val="FFECD0"/>
              </a:solidFill>
              <a:ln w="19050">
                <a:solidFill>
                  <a:schemeClr val="lt1"/>
                </a:solidFill>
              </a:ln>
              <a:effectLst/>
            </c:spPr>
            <c:extLst>
              <c:ext xmlns:c16="http://schemas.microsoft.com/office/drawing/2014/chart" uri="{C3380CC4-5D6E-409C-BE32-E72D297353CC}">
                <c16:uniqueId val="{00000001-E36E-4B2A-933B-778E12383E9B}"/>
              </c:ext>
            </c:extLst>
          </c:dPt>
          <c:cat>
            <c:strRef>
              <c:f>Sheet1!$A$2:$A$3</c:f>
              <c:strCache>
                <c:ptCount val="1"/>
                <c:pt idx="0">
                  <c:v> </c:v>
                </c:pt>
              </c:strCache>
            </c:strRef>
          </c:cat>
          <c:val>
            <c:numRef>
              <c:f>Sheet1!$B$2:$B$3</c:f>
              <c:numCache>
                <c:formatCode>General</c:formatCode>
                <c:ptCount val="2"/>
                <c:pt idx="0">
                  <c:v>95</c:v>
                </c:pt>
                <c:pt idx="1">
                  <c:v>5</c:v>
                </c:pt>
              </c:numCache>
            </c:numRef>
          </c:val>
          <c:extLst>
            <c:ext xmlns:c16="http://schemas.microsoft.com/office/drawing/2014/chart" uri="{C3380CC4-5D6E-409C-BE32-E72D297353CC}">
              <c16:uniqueId val="{00000002-E36E-4B2A-933B-778E12383E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6126101585177"/>
          <c:y val="8.0216419208333056E-2"/>
          <c:w val="0.80666459801201795"/>
          <c:h val="0.85586642439719096"/>
        </c:manualLayout>
      </c:layout>
      <c:doughnutChart>
        <c:varyColors val="0"/>
        <c:ser>
          <c:idx val="0"/>
          <c:order val="0"/>
          <c:tx>
            <c:strRef>
              <c:f>Sheet1!$B$1</c:f>
              <c:strCache>
                <c:ptCount val="1"/>
                <c:pt idx="0">
                  <c:v>Percentage</c:v>
                </c:pt>
              </c:strCache>
            </c:strRef>
          </c:tx>
          <c:spPr>
            <a:solidFill>
              <a:srgbClr val="FFD87F"/>
            </a:solidFill>
            <a:ln w="19050">
              <a:solidFill>
                <a:schemeClr val="lt1"/>
              </a:solidFill>
            </a:ln>
            <a:effectLst/>
          </c:spPr>
          <c:dPt>
            <c:idx val="1"/>
            <c:bubble3D val="0"/>
            <c:spPr>
              <a:solidFill>
                <a:srgbClr val="FFD87F">
                  <a:alpha val="16482"/>
                </a:srgbClr>
              </a:solidFill>
              <a:ln w="19050">
                <a:solidFill>
                  <a:schemeClr val="lt1"/>
                </a:solidFill>
              </a:ln>
              <a:effectLst/>
            </c:spPr>
            <c:extLst>
              <c:ext xmlns:c16="http://schemas.microsoft.com/office/drawing/2014/chart" uri="{C3380CC4-5D6E-409C-BE32-E72D297353CC}">
                <c16:uniqueId val="{00000001-23D8-49C3-8E05-C6028BBEE3B2}"/>
              </c:ext>
            </c:extLst>
          </c:dPt>
          <c:cat>
            <c:strRef>
              <c:f>Sheet1!$A$2:$A$3</c:f>
              <c:strCache>
                <c:ptCount val="1"/>
                <c:pt idx="0">
                  <c:v> </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2-23D8-49C3-8E05-C6028BBEE3B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472764112643425E-2"/>
          <c:y val="0.1197465992240829"/>
          <c:w val="0.80666459801201795"/>
          <c:h val="0.85586642439719096"/>
        </c:manualLayout>
      </c:layout>
      <c:doughnutChart>
        <c:varyColors val="0"/>
        <c:ser>
          <c:idx val="0"/>
          <c:order val="0"/>
          <c:tx>
            <c:strRef>
              <c:f>Sheet1!$B$1</c:f>
              <c:strCache>
                <c:ptCount val="1"/>
                <c:pt idx="0">
                  <c:v>Percentage</c:v>
                </c:pt>
              </c:strCache>
            </c:strRef>
          </c:tx>
          <c:spPr>
            <a:solidFill>
              <a:srgbClr val="89BDAE"/>
            </a:solidFill>
            <a:ln w="19050">
              <a:solidFill>
                <a:schemeClr val="lt1"/>
              </a:solidFill>
            </a:ln>
            <a:effectLst/>
          </c:spPr>
          <c:dPt>
            <c:idx val="1"/>
            <c:bubble3D val="0"/>
            <c:spPr>
              <a:solidFill>
                <a:srgbClr val="89BDAE">
                  <a:alpha val="43000"/>
                </a:srgbClr>
              </a:solidFill>
              <a:ln w="19050">
                <a:solidFill>
                  <a:schemeClr val="lt1"/>
                </a:solidFill>
              </a:ln>
              <a:effectLst/>
            </c:spPr>
            <c:extLst>
              <c:ext xmlns:c16="http://schemas.microsoft.com/office/drawing/2014/chart" uri="{C3380CC4-5D6E-409C-BE32-E72D297353CC}">
                <c16:uniqueId val="{00000001-D1CA-1A4C-BC0A-4EC97027394B}"/>
              </c:ext>
            </c:extLst>
          </c:dPt>
          <c:cat>
            <c:strRef>
              <c:f>Sheet1!$A$2:$A$3</c:f>
              <c:strCache>
                <c:ptCount val="1"/>
                <c:pt idx="0">
                  <c:v> </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2-D1CA-1A4C-BC0A-4EC9702739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472764112643425E-2"/>
          <c:y val="0.1197465992240829"/>
          <c:w val="0.80666459801201795"/>
          <c:h val="0.85586642439719096"/>
        </c:manualLayout>
      </c:layout>
      <c:doughnutChart>
        <c:varyColors val="0"/>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7">
  <a:schemeClr val="accent4"/>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rgbClr val="FFD87F"/>
        </a:solidFill>
      </dgm:spPr>
      <dgm:t>
        <a:bodyPr/>
        <a:lstStyle/>
        <a:p>
          <a:pPr>
            <a:spcAft>
              <a:spcPts val="50"/>
            </a:spcAft>
          </a:pPr>
          <a:r>
            <a:rPr lang="en-US" sz="1000">
              <a:solidFill>
                <a:schemeClr val="tx1"/>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rgbClr val="89BDAE"/>
        </a:solidFill>
      </dgm:spPr>
      <dgm:t>
        <a:bodyPr/>
        <a:lstStyle/>
        <a:p>
          <a:pPr>
            <a:lnSpc>
              <a:spcPct val="100000"/>
            </a:lnSpc>
            <a:spcAft>
              <a:spcPts val="50"/>
            </a:spcAft>
          </a:pPr>
          <a:r>
            <a:rPr lang="en-US" sz="1000">
              <a:solidFill>
                <a:schemeClr val="tx1"/>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tx1"/>
              </a:solidFill>
              <a:latin typeface="Posterama" panose="020B0504020200020000" pitchFamily="34" charset="0"/>
              <a:cs typeface="Posterama" panose="020B0504020200020000" pitchFamily="34" charset="0"/>
            </a:rPr>
            <a:t>Plan </a:t>
          </a:r>
          <a:endParaRPr lang="en-US" sz="1000">
            <a:solidFill>
              <a:schemeClr val="tx1"/>
            </a:solidFill>
          </a:endParaRPr>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rgbClr val="FFD87F"/>
        </a:solidFill>
      </dgm:spPr>
      <dgm:t>
        <a:bodyPr/>
        <a:lstStyle/>
        <a:p>
          <a:endParaRPr lang="en-US">
            <a:solidFill>
              <a:schemeClr val="tx1"/>
            </a:solidFill>
          </a:endParaRPr>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rgbClr val="FFD87F"/>
        </a:solidFill>
      </dgm:spPr>
      <dgm:t>
        <a:bodyPr/>
        <a:lstStyle/>
        <a:p>
          <a:endParaRPr lang="en-US">
            <a:solidFill>
              <a:schemeClr val="tx1"/>
            </a:solidFill>
          </a:endParaRPr>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rgbClr val="89BDAE"/>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rgbClr val="89BDAE"/>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rgbClr val="89BDAE"/>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rgbClr val="FFD87F"/>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rgbClr val="FFD87F"/>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rgbClr val="89BDAE"/>
        </a:solidFill>
      </dgm:spPr>
      <dgm:t>
        <a:bodyPr/>
        <a:lstStyle/>
        <a:p>
          <a:endParaRPr lang="en-US">
            <a:solidFill>
              <a:schemeClr val="tx1"/>
            </a:solidFill>
          </a:endParaRPr>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rgbClr val="FFD87F"/>
        </a:solidFill>
      </dgm:spPr>
      <dgm:t>
        <a:bodyPr/>
        <a:lstStyle/>
        <a:p>
          <a:pPr>
            <a:lnSpc>
              <a:spcPct val="100000"/>
            </a:lnSpc>
            <a:spcAft>
              <a:spcPts val="50"/>
            </a:spcAft>
          </a:pPr>
          <a:r>
            <a:rPr lang="en-US" sz="1100">
              <a:solidFill>
                <a:schemeClr val="tx1"/>
              </a:solidFill>
            </a:rPr>
            <a:t> </a:t>
          </a:r>
          <a:r>
            <a:rPr lang="en-US" sz="1000">
              <a:solidFill>
                <a:schemeClr val="tx1"/>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tx1"/>
              </a:solidFill>
              <a:latin typeface="Posterama" panose="020B0504020200020000" pitchFamily="34" charset="0"/>
              <a:cs typeface="Posterama" panose="020B0504020200020000" pitchFamily="34" charset="0"/>
            </a:rPr>
            <a:t>Mitigations</a:t>
          </a:r>
          <a:endParaRPr lang="en-US" sz="1000">
            <a:solidFill>
              <a:schemeClr val="tx1"/>
            </a:solidFill>
          </a:endParaRPr>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rgbClr val="FFD87F"/>
        </a:solidFill>
      </dgm:spPr>
      <dgm:t>
        <a:bodyPr/>
        <a:lstStyle/>
        <a:p>
          <a:pPr>
            <a:spcAft>
              <a:spcPts val="50"/>
            </a:spcAft>
          </a:pPr>
          <a:r>
            <a:rPr lang="en-US" sz="1000">
              <a:solidFill>
                <a:schemeClr val="tx1"/>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rgbClr val="FFD87F"/>
        </a:solidFill>
      </dgm:spPr>
      <dgm:t>
        <a:bodyPr/>
        <a:lstStyle/>
        <a:p>
          <a:pPr>
            <a:spcAft>
              <a:spcPts val="50"/>
            </a:spcAft>
          </a:pPr>
          <a:r>
            <a:rPr lang="en-US" sz="1000">
              <a:solidFill>
                <a:schemeClr val="tx1"/>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rgbClr val="FFD87F"/>
        </a:solidFill>
      </dgm:spPr>
      <dgm:t>
        <a:bodyPr/>
        <a:lstStyle/>
        <a:p>
          <a:pPr>
            <a:spcAft>
              <a:spcPts val="50"/>
            </a:spcAft>
          </a:pPr>
          <a:r>
            <a:rPr lang="en-US" sz="1000">
              <a:solidFill>
                <a:schemeClr val="tx1"/>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rgbClr val="FFD87F"/>
        </a:solidFill>
      </dgm:spPr>
      <dgm:t>
        <a:bodyPr/>
        <a:lstStyle/>
        <a:p>
          <a:pPr>
            <a:spcAft>
              <a:spcPts val="50"/>
            </a:spcAft>
          </a:pPr>
          <a:r>
            <a:rPr lang="en-US" sz="1000">
              <a:solidFill>
                <a:schemeClr val="tx1"/>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rgbClr val="FFD87F"/>
        </a:solidFill>
      </dgm:spPr>
      <dgm:t>
        <a:bodyPr/>
        <a:lstStyle/>
        <a:p>
          <a:pPr>
            <a:spcAft>
              <a:spcPts val="50"/>
            </a:spcAft>
          </a:pPr>
          <a:r>
            <a:rPr lang="en-US" sz="1000">
              <a:solidFill>
                <a:schemeClr val="tx1"/>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rgbClr val="FFD87F"/>
        </a:solidFill>
      </dgm:spPr>
      <dgm:t>
        <a:bodyPr/>
        <a:lstStyle/>
        <a:p>
          <a:pPr>
            <a:spcAft>
              <a:spcPts val="50"/>
            </a:spcAft>
          </a:pPr>
          <a:r>
            <a:rPr lang="en-US" sz="1000">
              <a:solidFill>
                <a:schemeClr val="tx1"/>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chemeClr val="bg1">
            <a:lumMod val="75000"/>
            <a:alpha val="22000"/>
          </a:schemeClr>
        </a:solidFill>
      </dgm:spPr>
      <dgm:t>
        <a:bodyPr/>
        <a:lstStyle/>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Plan </a:t>
          </a:r>
          <a:endParaRPr lang="en-US" sz="1000"/>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rgbClr val="89BDAE"/>
        </a:solidFill>
      </dgm:spPr>
      <dgm:t>
        <a:bodyPr/>
        <a:lstStyle/>
        <a:p>
          <a:pPr>
            <a:lnSpc>
              <a:spcPct val="100000"/>
            </a:lnSpc>
            <a:spcAft>
              <a:spcPts val="50"/>
            </a:spcAft>
          </a:pPr>
          <a:r>
            <a:rPr lang="en-US" sz="1000">
              <a:solidFill>
                <a:schemeClr val="tx1"/>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tx1"/>
              </a:solidFill>
              <a:latin typeface="Posterama" panose="020B0504020200020000" pitchFamily="34" charset="0"/>
              <a:cs typeface="Posterama" panose="020B0504020200020000" pitchFamily="34" charset="0"/>
            </a:rPr>
            <a:t>Plan </a:t>
          </a:r>
          <a:endParaRPr lang="en-US" sz="1000">
            <a:solidFill>
              <a:schemeClr val="tx1"/>
            </a:solidFill>
          </a:endParaRPr>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CF1F17-4871-B345-A21A-37DD3F668B06}" type="doc">
      <dgm:prSet loTypeId="urn:microsoft.com/office/officeart/2005/8/layout/chevron1" loCatId="" qsTypeId="urn:microsoft.com/office/officeart/2005/8/quickstyle/simple1" qsCatId="simple" csTypeId="urn:microsoft.com/office/officeart/2005/8/colors/accent1_2" csCatId="accent1" phldr="1"/>
      <dgm:spPr/>
    </dgm:pt>
    <dgm:pt modelId="{1CD603B4-700F-AE4B-89F2-409A24D5B2FA}">
      <dgm:prSet phldrT="[Text]" custT="1"/>
      <dgm:spPr>
        <a:solidFill>
          <a:schemeClr val="bg1">
            <a:lumMod val="85000"/>
            <a:alpha val="35324"/>
          </a:schemeClr>
        </a:solidFill>
      </dgm:spPr>
      <dgm:t>
        <a:bodyPr/>
        <a:lstStyle/>
        <a:p>
          <a:pPr>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Recommendation</a:t>
          </a:r>
        </a:p>
      </dgm:t>
    </dgm:pt>
    <dgm:pt modelId="{A1F8111E-C5F8-0341-8B1B-136DA8271E59}" type="parTrans" cxnId="{7520A8B8-9173-D64F-B89D-882D8E62F3FD}">
      <dgm:prSet/>
      <dgm:spPr/>
      <dgm:t>
        <a:bodyPr/>
        <a:lstStyle/>
        <a:p>
          <a:endParaRPr lang="en-US"/>
        </a:p>
      </dgm:t>
    </dgm:pt>
    <dgm:pt modelId="{FFB63C24-5899-9A41-841B-AA3C37199B3F}" type="sibTrans" cxnId="{7520A8B8-9173-D64F-B89D-882D8E62F3FD}">
      <dgm:prSet/>
      <dgm:spPr/>
      <dgm:t>
        <a:bodyPr/>
        <a:lstStyle/>
        <a:p>
          <a:endParaRPr lang="en-US"/>
        </a:p>
      </dgm:t>
    </dgm:pt>
    <dgm:pt modelId="{2316D4EC-A17A-B247-BB0A-EEF5D6A6D7A9}">
      <dgm:prSet phldrT="[Text]" custT="1"/>
      <dgm:spPr>
        <a:solidFill>
          <a:srgbClr val="89BDAE"/>
        </a:solidFill>
      </dgm:spPr>
      <dgm:t>
        <a:bodyPr/>
        <a:lstStyle/>
        <a:p>
          <a:pPr>
            <a:lnSpc>
              <a:spcPct val="100000"/>
            </a:lnSpc>
            <a:spcAft>
              <a:spcPts val="50"/>
            </a:spcAft>
          </a:pPr>
          <a:r>
            <a:rPr lang="en-US" sz="1000">
              <a:solidFill>
                <a:schemeClr val="tx1"/>
              </a:solidFill>
              <a:latin typeface="Posterama" panose="020B0504020200020000" pitchFamily="34" charset="0"/>
              <a:cs typeface="Posterama" panose="020B0504020200020000" pitchFamily="34" charset="0"/>
            </a:rPr>
            <a:t>Implementation</a:t>
          </a:r>
        </a:p>
        <a:p>
          <a:pPr>
            <a:lnSpc>
              <a:spcPct val="100000"/>
            </a:lnSpc>
            <a:spcAft>
              <a:spcPts val="50"/>
            </a:spcAft>
          </a:pPr>
          <a:r>
            <a:rPr lang="en-US" sz="1000">
              <a:solidFill>
                <a:schemeClr val="tx1"/>
              </a:solidFill>
              <a:latin typeface="Posterama" panose="020B0504020200020000" pitchFamily="34" charset="0"/>
              <a:cs typeface="Posterama" panose="020B0504020200020000" pitchFamily="34" charset="0"/>
            </a:rPr>
            <a:t>Plan </a:t>
          </a:r>
          <a:endParaRPr lang="en-US" sz="1000">
            <a:solidFill>
              <a:schemeClr val="tx1"/>
            </a:solidFill>
          </a:endParaRPr>
        </a:p>
      </dgm:t>
    </dgm:pt>
    <dgm:pt modelId="{48970071-C832-8F4B-8698-C7FBCFEB97AA}" type="parTrans" cxnId="{2BE318CA-7902-5B4C-B15F-C230F7766BD3}">
      <dgm:prSet/>
      <dgm:spPr/>
      <dgm:t>
        <a:bodyPr/>
        <a:lstStyle/>
        <a:p>
          <a:endParaRPr lang="en-US"/>
        </a:p>
      </dgm:t>
    </dgm:pt>
    <dgm:pt modelId="{08F45F11-094A-144F-A675-59872EFEE4AC}" type="sibTrans" cxnId="{2BE318CA-7902-5B4C-B15F-C230F7766BD3}">
      <dgm:prSet/>
      <dgm:spPr/>
      <dgm:t>
        <a:bodyPr/>
        <a:lstStyle/>
        <a:p>
          <a:endParaRPr lang="en-US"/>
        </a:p>
      </dgm:t>
    </dgm:pt>
    <dgm:pt modelId="{D8B55C0D-E4BE-644F-92C8-9A1FB398408F}">
      <dgm:prSet/>
      <dgm:spPr>
        <a:solidFill>
          <a:schemeClr val="bg1">
            <a:lumMod val="75000"/>
            <a:alpha val="22000"/>
          </a:schemeClr>
        </a:solidFill>
      </dgm:spPr>
      <dgm:t>
        <a:bodyPr/>
        <a:lstStyle/>
        <a:p>
          <a:endParaRPr lang="en-US"/>
        </a:p>
      </dgm:t>
    </dgm:pt>
    <dgm:pt modelId="{F53DCAB6-806D-9345-8415-C9F9C7C3856F}" type="parTrans" cxnId="{C10A0FAC-A22F-9542-ABA0-890BFCA8C6E8}">
      <dgm:prSet/>
      <dgm:spPr/>
      <dgm:t>
        <a:bodyPr/>
        <a:lstStyle/>
        <a:p>
          <a:endParaRPr lang="en-US"/>
        </a:p>
      </dgm:t>
    </dgm:pt>
    <dgm:pt modelId="{AF792FCE-F774-434B-B98C-83BBAEBC193F}" type="sibTrans" cxnId="{C10A0FAC-A22F-9542-ABA0-890BFCA8C6E8}">
      <dgm:prSet/>
      <dgm:spPr/>
      <dgm:t>
        <a:bodyPr/>
        <a:lstStyle/>
        <a:p>
          <a:endParaRPr lang="en-US"/>
        </a:p>
      </dgm:t>
    </dgm:pt>
    <dgm:pt modelId="{8B45F0C6-5965-B14B-B660-ED6F2F4899AE}">
      <dgm:prSet/>
      <dgm:spPr>
        <a:solidFill>
          <a:schemeClr val="bg1">
            <a:lumMod val="75000"/>
            <a:alpha val="22000"/>
          </a:schemeClr>
        </a:solidFill>
      </dgm:spPr>
      <dgm:t>
        <a:bodyPr/>
        <a:lstStyle/>
        <a:p>
          <a:endParaRPr lang="en-US"/>
        </a:p>
      </dgm:t>
    </dgm:pt>
    <dgm:pt modelId="{34492DDF-BDB0-F34C-9B5B-81F322137CFA}" type="parTrans" cxnId="{2D078391-D09A-1846-997B-574680D0A85A}">
      <dgm:prSet/>
      <dgm:spPr/>
      <dgm:t>
        <a:bodyPr/>
        <a:lstStyle/>
        <a:p>
          <a:endParaRPr lang="en-US"/>
        </a:p>
      </dgm:t>
    </dgm:pt>
    <dgm:pt modelId="{CF465809-85AB-8843-8936-70510D0BB842}" type="sibTrans" cxnId="{2D078391-D09A-1846-997B-574680D0A85A}">
      <dgm:prSet/>
      <dgm:spPr/>
      <dgm:t>
        <a:bodyPr/>
        <a:lstStyle/>
        <a:p>
          <a:endParaRPr lang="en-US"/>
        </a:p>
      </dgm:t>
    </dgm:pt>
    <dgm:pt modelId="{6CFD3DCC-A326-234E-8953-C52A9157E671}">
      <dgm:prSet/>
      <dgm:spPr>
        <a:solidFill>
          <a:schemeClr val="bg1">
            <a:lumMod val="75000"/>
            <a:alpha val="22000"/>
          </a:schemeClr>
        </a:solidFill>
      </dgm:spPr>
      <dgm:t>
        <a:bodyPr/>
        <a:lstStyle/>
        <a:p>
          <a:endParaRPr lang="en-US"/>
        </a:p>
      </dgm:t>
    </dgm:pt>
    <dgm:pt modelId="{1C677C92-0348-064D-96D4-CFB0D80607BC}" type="parTrans" cxnId="{C33F5D52-AA8F-014A-BA86-2DCC74E94B2F}">
      <dgm:prSet/>
      <dgm:spPr/>
      <dgm:t>
        <a:bodyPr/>
        <a:lstStyle/>
        <a:p>
          <a:endParaRPr lang="en-US"/>
        </a:p>
      </dgm:t>
    </dgm:pt>
    <dgm:pt modelId="{17B86287-CFD1-2446-8C01-B568D465F57D}" type="sibTrans" cxnId="{C33F5D52-AA8F-014A-BA86-2DCC74E94B2F}">
      <dgm:prSet/>
      <dgm:spPr/>
      <dgm:t>
        <a:bodyPr/>
        <a:lstStyle/>
        <a:p>
          <a:endParaRPr lang="en-US"/>
        </a:p>
      </dgm:t>
    </dgm:pt>
    <dgm:pt modelId="{B935C5A6-606A-6842-99B1-2896B4024EB4}">
      <dgm:prSet/>
      <dgm:spPr>
        <a:solidFill>
          <a:schemeClr val="bg1">
            <a:lumMod val="75000"/>
            <a:alpha val="22000"/>
          </a:schemeClr>
        </a:solidFill>
      </dgm:spPr>
      <dgm:t>
        <a:bodyPr/>
        <a:lstStyle/>
        <a:p>
          <a:endParaRPr lang="en-US"/>
        </a:p>
      </dgm:t>
    </dgm:pt>
    <dgm:pt modelId="{DCAA6EA0-6154-934B-9568-26A1C6887FE6}" type="parTrans" cxnId="{897D2B7B-B420-9748-BDAB-45AAFC83A0B7}">
      <dgm:prSet/>
      <dgm:spPr/>
      <dgm:t>
        <a:bodyPr/>
        <a:lstStyle/>
        <a:p>
          <a:endParaRPr lang="en-US"/>
        </a:p>
      </dgm:t>
    </dgm:pt>
    <dgm:pt modelId="{A7939A74-2D9B-F24E-B1A4-9DB07CF00992}" type="sibTrans" cxnId="{897D2B7B-B420-9748-BDAB-45AAFC83A0B7}">
      <dgm:prSet/>
      <dgm:spPr/>
      <dgm:t>
        <a:bodyPr/>
        <a:lstStyle/>
        <a:p>
          <a:endParaRPr lang="en-US"/>
        </a:p>
      </dgm:t>
    </dgm:pt>
    <dgm:pt modelId="{B95F7A1B-4091-2C43-84C7-B749CDAD57AD}">
      <dgm:prSet custT="1"/>
      <dgm:spPr>
        <a:solidFill>
          <a:schemeClr val="bg1">
            <a:lumMod val="75000"/>
            <a:alpha val="24546"/>
          </a:schemeClr>
        </a:solidFill>
      </dgm:spPr>
      <dgm:t>
        <a:bodyPr/>
        <a:lstStyle/>
        <a:p>
          <a:pPr>
            <a:lnSpc>
              <a:spcPct val="100000"/>
            </a:lnSpc>
            <a:spcAft>
              <a:spcPts val="50"/>
            </a:spcAft>
          </a:pPr>
          <a:r>
            <a:rPr lang="en-US" sz="1100"/>
            <a:t> </a:t>
          </a:r>
          <a:r>
            <a:rPr lang="en-US" sz="1000">
              <a:solidFill>
                <a:schemeClr val="bg1">
                  <a:lumMod val="75000"/>
                </a:schemeClr>
              </a:solidFill>
              <a:latin typeface="Posterama" panose="020B0504020200020000" pitchFamily="34" charset="0"/>
              <a:cs typeface="Posterama" panose="020B0504020200020000" pitchFamily="34" charset="0"/>
            </a:rPr>
            <a:t>Risks &amp;</a:t>
          </a:r>
        </a:p>
        <a:p>
          <a:pP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Mitigations</a:t>
          </a:r>
          <a:endParaRPr lang="en-US" sz="1000"/>
        </a:p>
      </dgm:t>
    </dgm:pt>
    <dgm:pt modelId="{F408BE26-7EA9-9C4F-AE75-BC99F255B10D}" type="parTrans" cxnId="{DAE13635-A655-1944-A13F-80247500DB26}">
      <dgm:prSet/>
      <dgm:spPr/>
      <dgm:t>
        <a:bodyPr/>
        <a:lstStyle/>
        <a:p>
          <a:endParaRPr lang="en-US"/>
        </a:p>
      </dgm:t>
    </dgm:pt>
    <dgm:pt modelId="{A8AF2108-A30E-514F-8A24-5EEE82FF0D49}" type="sibTrans" cxnId="{DAE13635-A655-1944-A13F-80247500DB26}">
      <dgm:prSet/>
      <dgm:spPr/>
      <dgm:t>
        <a:bodyPr/>
        <a:lstStyle/>
        <a:p>
          <a:endParaRPr lang="en-US"/>
        </a:p>
      </dgm:t>
    </dgm:pt>
    <dgm:pt modelId="{2769A038-7CB0-C745-8FC0-0C5CAC20EDB0}" type="pres">
      <dgm:prSet presAssocID="{2DCF1F17-4871-B345-A21A-37DD3F668B06}" presName="Name0" presStyleCnt="0">
        <dgm:presLayoutVars>
          <dgm:dir/>
          <dgm:animLvl val="lvl"/>
          <dgm:resizeHandles val="exact"/>
        </dgm:presLayoutVars>
      </dgm:prSet>
      <dgm:spPr/>
    </dgm:pt>
    <dgm:pt modelId="{C8621E62-7272-3341-874C-5B0100BA5185}" type="pres">
      <dgm:prSet presAssocID="{1CD603B4-700F-AE4B-89F2-409A24D5B2FA}" presName="parTxOnly" presStyleLbl="node1" presStyleIdx="0" presStyleCnt="7">
        <dgm:presLayoutVars>
          <dgm:chMax val="0"/>
          <dgm:chPref val="0"/>
          <dgm:bulletEnabled val="1"/>
        </dgm:presLayoutVars>
      </dgm:prSet>
      <dgm:spPr/>
    </dgm:pt>
    <dgm:pt modelId="{F4FCFF28-8A4B-0D4A-8B4A-BBDF26CB92E1}" type="pres">
      <dgm:prSet presAssocID="{FFB63C24-5899-9A41-841B-AA3C37199B3F}" presName="parTxOnlySpace" presStyleCnt="0"/>
      <dgm:spPr/>
    </dgm:pt>
    <dgm:pt modelId="{22FD5D98-2C23-D44F-BE27-DF9C346FA176}" type="pres">
      <dgm:prSet presAssocID="{2316D4EC-A17A-B247-BB0A-EEF5D6A6D7A9}" presName="parTxOnly" presStyleLbl="node1" presStyleIdx="1" presStyleCnt="7">
        <dgm:presLayoutVars>
          <dgm:chMax val="0"/>
          <dgm:chPref val="0"/>
          <dgm:bulletEnabled val="1"/>
        </dgm:presLayoutVars>
      </dgm:prSet>
      <dgm:spPr/>
    </dgm:pt>
    <dgm:pt modelId="{5734C4E3-1890-1B4A-B057-E5404C6CF6D9}" type="pres">
      <dgm:prSet presAssocID="{08F45F11-094A-144F-A675-59872EFEE4AC}" presName="parTxOnlySpace" presStyleCnt="0"/>
      <dgm:spPr/>
    </dgm:pt>
    <dgm:pt modelId="{62ED0B46-03C1-0949-8F2F-D23FC8A5C61E}" type="pres">
      <dgm:prSet presAssocID="{D8B55C0D-E4BE-644F-92C8-9A1FB398408F}" presName="parTxOnly" presStyleLbl="node1" presStyleIdx="2" presStyleCnt="7">
        <dgm:presLayoutVars>
          <dgm:chMax val="0"/>
          <dgm:chPref val="0"/>
          <dgm:bulletEnabled val="1"/>
        </dgm:presLayoutVars>
      </dgm:prSet>
      <dgm:spPr/>
    </dgm:pt>
    <dgm:pt modelId="{2B6C4FFB-D729-7B4C-ACB5-7DFE7163CECA}" type="pres">
      <dgm:prSet presAssocID="{AF792FCE-F774-434B-B98C-83BBAEBC193F}" presName="parTxOnlySpace" presStyleCnt="0"/>
      <dgm:spPr/>
    </dgm:pt>
    <dgm:pt modelId="{709940E5-C693-8540-81D0-D02ED7B0F03D}" type="pres">
      <dgm:prSet presAssocID="{8B45F0C6-5965-B14B-B660-ED6F2F4899AE}" presName="parTxOnly" presStyleLbl="node1" presStyleIdx="3" presStyleCnt="7">
        <dgm:presLayoutVars>
          <dgm:chMax val="0"/>
          <dgm:chPref val="0"/>
          <dgm:bulletEnabled val="1"/>
        </dgm:presLayoutVars>
      </dgm:prSet>
      <dgm:spPr/>
    </dgm:pt>
    <dgm:pt modelId="{09D2B910-35FB-BF49-A2EA-91CE76F6C150}" type="pres">
      <dgm:prSet presAssocID="{CF465809-85AB-8843-8936-70510D0BB842}" presName="parTxOnlySpace" presStyleCnt="0"/>
      <dgm:spPr/>
    </dgm:pt>
    <dgm:pt modelId="{FF3C3481-D841-9249-92FA-E23158088FE8}" type="pres">
      <dgm:prSet presAssocID="{6CFD3DCC-A326-234E-8953-C52A9157E671}" presName="parTxOnly" presStyleLbl="node1" presStyleIdx="4" presStyleCnt="7">
        <dgm:presLayoutVars>
          <dgm:chMax val="0"/>
          <dgm:chPref val="0"/>
          <dgm:bulletEnabled val="1"/>
        </dgm:presLayoutVars>
      </dgm:prSet>
      <dgm:spPr/>
    </dgm:pt>
    <dgm:pt modelId="{310D697B-03A3-7844-8627-43C19E281087}" type="pres">
      <dgm:prSet presAssocID="{17B86287-CFD1-2446-8C01-B568D465F57D}" presName="parTxOnlySpace" presStyleCnt="0"/>
      <dgm:spPr/>
    </dgm:pt>
    <dgm:pt modelId="{EF86E095-24DE-124E-89E7-C4EC032558DD}" type="pres">
      <dgm:prSet presAssocID="{B935C5A6-606A-6842-99B1-2896B4024EB4}" presName="parTxOnly" presStyleLbl="node1" presStyleIdx="5" presStyleCnt="7">
        <dgm:presLayoutVars>
          <dgm:chMax val="0"/>
          <dgm:chPref val="0"/>
          <dgm:bulletEnabled val="1"/>
        </dgm:presLayoutVars>
      </dgm:prSet>
      <dgm:spPr/>
    </dgm:pt>
    <dgm:pt modelId="{0E0B425E-A57C-1E4B-BC98-7B2F4AA170C8}" type="pres">
      <dgm:prSet presAssocID="{A7939A74-2D9B-F24E-B1A4-9DB07CF00992}" presName="parTxOnlySpace" presStyleCnt="0"/>
      <dgm:spPr/>
    </dgm:pt>
    <dgm:pt modelId="{BCBA7C50-5FE0-D542-9BF4-723AB976EDEA}" type="pres">
      <dgm:prSet presAssocID="{B95F7A1B-4091-2C43-84C7-B749CDAD57AD}" presName="parTxOnly" presStyleLbl="node1" presStyleIdx="6" presStyleCnt="7">
        <dgm:presLayoutVars>
          <dgm:chMax val="0"/>
          <dgm:chPref val="0"/>
          <dgm:bulletEnabled val="1"/>
        </dgm:presLayoutVars>
      </dgm:prSet>
      <dgm:spPr/>
    </dgm:pt>
  </dgm:ptLst>
  <dgm:cxnLst>
    <dgm:cxn modelId="{78855817-CF3C-9344-8ED7-085207B37646}" type="presOf" srcId="{D8B55C0D-E4BE-644F-92C8-9A1FB398408F}" destId="{62ED0B46-03C1-0949-8F2F-D23FC8A5C61E}" srcOrd="0" destOrd="0" presId="urn:microsoft.com/office/officeart/2005/8/layout/chevron1"/>
    <dgm:cxn modelId="{EAD9A220-1694-E24D-9F8C-5BA20144920F}" type="presOf" srcId="{2DCF1F17-4871-B345-A21A-37DD3F668B06}" destId="{2769A038-7CB0-C745-8FC0-0C5CAC20EDB0}" srcOrd="0" destOrd="0" presId="urn:microsoft.com/office/officeart/2005/8/layout/chevron1"/>
    <dgm:cxn modelId="{FBC30722-E6E5-1149-85B1-40F4EDD07CA5}" type="presOf" srcId="{6CFD3DCC-A326-234E-8953-C52A9157E671}" destId="{FF3C3481-D841-9249-92FA-E23158088FE8}" srcOrd="0" destOrd="0" presId="urn:microsoft.com/office/officeart/2005/8/layout/chevron1"/>
    <dgm:cxn modelId="{DAE13635-A655-1944-A13F-80247500DB26}" srcId="{2DCF1F17-4871-B345-A21A-37DD3F668B06}" destId="{B95F7A1B-4091-2C43-84C7-B749CDAD57AD}" srcOrd="6" destOrd="0" parTransId="{F408BE26-7EA9-9C4F-AE75-BC99F255B10D}" sibTransId="{A8AF2108-A30E-514F-8A24-5EEE82FF0D49}"/>
    <dgm:cxn modelId="{D8EB8A3E-F310-8446-8669-E5FD573CBEF0}" type="presOf" srcId="{1CD603B4-700F-AE4B-89F2-409A24D5B2FA}" destId="{C8621E62-7272-3341-874C-5B0100BA5185}" srcOrd="0" destOrd="0" presId="urn:microsoft.com/office/officeart/2005/8/layout/chevron1"/>
    <dgm:cxn modelId="{C33F5D52-AA8F-014A-BA86-2DCC74E94B2F}" srcId="{2DCF1F17-4871-B345-A21A-37DD3F668B06}" destId="{6CFD3DCC-A326-234E-8953-C52A9157E671}" srcOrd="4" destOrd="0" parTransId="{1C677C92-0348-064D-96D4-CFB0D80607BC}" sibTransId="{17B86287-CFD1-2446-8C01-B568D465F57D}"/>
    <dgm:cxn modelId="{897D2B7B-B420-9748-BDAB-45AAFC83A0B7}" srcId="{2DCF1F17-4871-B345-A21A-37DD3F668B06}" destId="{B935C5A6-606A-6842-99B1-2896B4024EB4}" srcOrd="5" destOrd="0" parTransId="{DCAA6EA0-6154-934B-9568-26A1C6887FE6}" sibTransId="{A7939A74-2D9B-F24E-B1A4-9DB07CF00992}"/>
    <dgm:cxn modelId="{2D078391-D09A-1846-997B-574680D0A85A}" srcId="{2DCF1F17-4871-B345-A21A-37DD3F668B06}" destId="{8B45F0C6-5965-B14B-B660-ED6F2F4899AE}" srcOrd="3" destOrd="0" parTransId="{34492DDF-BDB0-F34C-9B5B-81F322137CFA}" sibTransId="{CF465809-85AB-8843-8936-70510D0BB842}"/>
    <dgm:cxn modelId="{C10A0FAC-A22F-9542-ABA0-890BFCA8C6E8}" srcId="{2DCF1F17-4871-B345-A21A-37DD3F668B06}" destId="{D8B55C0D-E4BE-644F-92C8-9A1FB398408F}" srcOrd="2" destOrd="0" parTransId="{F53DCAB6-806D-9345-8415-C9F9C7C3856F}" sibTransId="{AF792FCE-F774-434B-B98C-83BBAEBC193F}"/>
    <dgm:cxn modelId="{78CE6FAC-2AB6-D64F-8003-32B5EAF57665}" type="presOf" srcId="{B935C5A6-606A-6842-99B1-2896B4024EB4}" destId="{EF86E095-24DE-124E-89E7-C4EC032558DD}" srcOrd="0" destOrd="0" presId="urn:microsoft.com/office/officeart/2005/8/layout/chevron1"/>
    <dgm:cxn modelId="{7520A8B8-9173-D64F-B89D-882D8E62F3FD}" srcId="{2DCF1F17-4871-B345-A21A-37DD3F668B06}" destId="{1CD603B4-700F-AE4B-89F2-409A24D5B2FA}" srcOrd="0" destOrd="0" parTransId="{A1F8111E-C5F8-0341-8B1B-136DA8271E59}" sibTransId="{FFB63C24-5899-9A41-841B-AA3C37199B3F}"/>
    <dgm:cxn modelId="{498042C1-5DBE-1A46-BB15-AC2D9991FDF5}" type="presOf" srcId="{8B45F0C6-5965-B14B-B660-ED6F2F4899AE}" destId="{709940E5-C693-8540-81D0-D02ED7B0F03D}" srcOrd="0" destOrd="0" presId="urn:microsoft.com/office/officeart/2005/8/layout/chevron1"/>
    <dgm:cxn modelId="{2BE318CA-7902-5B4C-B15F-C230F7766BD3}" srcId="{2DCF1F17-4871-B345-A21A-37DD3F668B06}" destId="{2316D4EC-A17A-B247-BB0A-EEF5D6A6D7A9}" srcOrd="1" destOrd="0" parTransId="{48970071-C832-8F4B-8698-C7FBCFEB97AA}" sibTransId="{08F45F11-094A-144F-A675-59872EFEE4AC}"/>
    <dgm:cxn modelId="{590231CA-B67C-2541-B5FE-A32F3FE29F6E}" type="presOf" srcId="{2316D4EC-A17A-B247-BB0A-EEF5D6A6D7A9}" destId="{22FD5D98-2C23-D44F-BE27-DF9C346FA176}" srcOrd="0" destOrd="0" presId="urn:microsoft.com/office/officeart/2005/8/layout/chevron1"/>
    <dgm:cxn modelId="{4C8B6FDD-C085-994A-9962-028959D296B0}" type="presOf" srcId="{B95F7A1B-4091-2C43-84C7-B749CDAD57AD}" destId="{BCBA7C50-5FE0-D542-9BF4-723AB976EDEA}" srcOrd="0" destOrd="0" presId="urn:microsoft.com/office/officeart/2005/8/layout/chevron1"/>
    <dgm:cxn modelId="{4053D5B4-FE68-5F4D-B986-A4F5F7DE06BF}" type="presParOf" srcId="{2769A038-7CB0-C745-8FC0-0C5CAC20EDB0}" destId="{C8621E62-7272-3341-874C-5B0100BA5185}" srcOrd="0" destOrd="0" presId="urn:microsoft.com/office/officeart/2005/8/layout/chevron1"/>
    <dgm:cxn modelId="{B89D781C-5496-EE43-B968-2ADD8720A1F7}" type="presParOf" srcId="{2769A038-7CB0-C745-8FC0-0C5CAC20EDB0}" destId="{F4FCFF28-8A4B-0D4A-8B4A-BBDF26CB92E1}" srcOrd="1" destOrd="0" presId="urn:microsoft.com/office/officeart/2005/8/layout/chevron1"/>
    <dgm:cxn modelId="{B9456CAE-B07B-C148-B3EF-2C6290BBA369}" type="presParOf" srcId="{2769A038-7CB0-C745-8FC0-0C5CAC20EDB0}" destId="{22FD5D98-2C23-D44F-BE27-DF9C346FA176}" srcOrd="2" destOrd="0" presId="urn:microsoft.com/office/officeart/2005/8/layout/chevron1"/>
    <dgm:cxn modelId="{A846665E-B100-CC46-93A4-0821FE9E202D}" type="presParOf" srcId="{2769A038-7CB0-C745-8FC0-0C5CAC20EDB0}" destId="{5734C4E3-1890-1B4A-B057-E5404C6CF6D9}" srcOrd="3" destOrd="0" presId="urn:microsoft.com/office/officeart/2005/8/layout/chevron1"/>
    <dgm:cxn modelId="{698D6C0F-8D07-6041-8872-3A002041AE0E}" type="presParOf" srcId="{2769A038-7CB0-C745-8FC0-0C5CAC20EDB0}" destId="{62ED0B46-03C1-0949-8F2F-D23FC8A5C61E}" srcOrd="4" destOrd="0" presId="urn:microsoft.com/office/officeart/2005/8/layout/chevron1"/>
    <dgm:cxn modelId="{2FCAC6C9-C68F-2848-AF6D-0B1F1D98217F}" type="presParOf" srcId="{2769A038-7CB0-C745-8FC0-0C5CAC20EDB0}" destId="{2B6C4FFB-D729-7B4C-ACB5-7DFE7163CECA}" srcOrd="5" destOrd="0" presId="urn:microsoft.com/office/officeart/2005/8/layout/chevron1"/>
    <dgm:cxn modelId="{95C8AD2D-C8A0-4F41-9FC2-155B59A8DCEB}" type="presParOf" srcId="{2769A038-7CB0-C745-8FC0-0C5CAC20EDB0}" destId="{709940E5-C693-8540-81D0-D02ED7B0F03D}" srcOrd="6" destOrd="0" presId="urn:microsoft.com/office/officeart/2005/8/layout/chevron1"/>
    <dgm:cxn modelId="{8D12EB9E-887D-F248-86BA-F4571E874555}" type="presParOf" srcId="{2769A038-7CB0-C745-8FC0-0C5CAC20EDB0}" destId="{09D2B910-35FB-BF49-A2EA-91CE76F6C150}" srcOrd="7" destOrd="0" presId="urn:microsoft.com/office/officeart/2005/8/layout/chevron1"/>
    <dgm:cxn modelId="{CCA41368-5A22-1648-8FF0-C0C84B8336E4}" type="presParOf" srcId="{2769A038-7CB0-C745-8FC0-0C5CAC20EDB0}" destId="{FF3C3481-D841-9249-92FA-E23158088FE8}" srcOrd="8" destOrd="0" presId="urn:microsoft.com/office/officeart/2005/8/layout/chevron1"/>
    <dgm:cxn modelId="{804D6C7F-5A67-6A45-8B03-97F3EEED8551}" type="presParOf" srcId="{2769A038-7CB0-C745-8FC0-0C5CAC20EDB0}" destId="{310D697B-03A3-7844-8627-43C19E281087}" srcOrd="9" destOrd="0" presId="urn:microsoft.com/office/officeart/2005/8/layout/chevron1"/>
    <dgm:cxn modelId="{BCB45143-69DD-9B40-80C8-56BAA0F28AF1}" type="presParOf" srcId="{2769A038-7CB0-C745-8FC0-0C5CAC20EDB0}" destId="{EF86E095-24DE-124E-89E7-C4EC032558DD}" srcOrd="10" destOrd="0" presId="urn:microsoft.com/office/officeart/2005/8/layout/chevron1"/>
    <dgm:cxn modelId="{3988089F-A843-AF40-8BA4-E3AB88046874}" type="presParOf" srcId="{2769A038-7CB0-C745-8FC0-0C5CAC20EDB0}" destId="{0E0B425E-A57C-1E4B-BC98-7B2F4AA170C8}" srcOrd="11" destOrd="0" presId="urn:microsoft.com/office/officeart/2005/8/layout/chevron1"/>
    <dgm:cxn modelId="{591971B7-C52F-F541-A638-1E7D2C950BD2}" type="presParOf" srcId="{2769A038-7CB0-C745-8FC0-0C5CAC20EDB0}" destId="{BCBA7C50-5FE0-D542-9BF4-723AB976EDEA}" srcOrd="12"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rgbClr val="89BDA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Plan </a:t>
          </a:r>
          <a:endParaRPr lang="en-US" sz="1000" kern="1200">
            <a:solidFill>
              <a:schemeClr val="tx1"/>
            </a:solidFill>
          </a:endParaRPr>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solidFill>
              <a:schemeClr val="tx1"/>
            </a:solidFill>
          </a:endParaRPr>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solidFill>
              <a:schemeClr val="tx1"/>
            </a:solidFill>
          </a:endParaRPr>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rgbClr val="89BDA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rgbClr val="89BDA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rgbClr val="89BDA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rgbClr val="89BDA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solidFill>
              <a:schemeClr val="tx1"/>
            </a:solidFill>
          </a:endParaRPr>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solidFill>
                <a:schemeClr val="tx1"/>
              </a:solidFill>
            </a:rPr>
            <a:t> </a:t>
          </a:r>
          <a:r>
            <a:rPr lang="en-US" sz="1000" kern="1200">
              <a:solidFill>
                <a:schemeClr val="tx1"/>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Mitigations</a:t>
          </a:r>
          <a:endParaRPr lang="en-US" sz="1000" kern="1200">
            <a:solidFill>
              <a:schemeClr val="tx1"/>
            </a:solidFill>
          </a:endParaRPr>
        </a:p>
      </dsp:txBody>
      <dsp:txXfrm>
        <a:off x="10170261" y="0"/>
        <a:ext cx="1376776" cy="463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rgbClr val="FFD8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Plan </a:t>
          </a:r>
          <a:endParaRPr lang="en-US" sz="1000" kern="1200"/>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rgbClr val="89BDA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Plan </a:t>
          </a:r>
          <a:endParaRPr lang="en-US" sz="1000" kern="1200">
            <a:solidFill>
              <a:schemeClr val="tx1"/>
            </a:solidFill>
          </a:endParaRPr>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E62-7272-3341-874C-5B0100BA5185}">
      <dsp:nvSpPr>
        <dsp:cNvPr id="0" name=""/>
        <dsp:cNvSpPr/>
      </dsp:nvSpPr>
      <dsp:spPr>
        <a:xfrm>
          <a:off x="0" y="0"/>
          <a:ext cx="1840449" cy="463673"/>
        </a:xfrm>
        <a:prstGeom prst="chevron">
          <a:avLst/>
        </a:prstGeom>
        <a:solidFill>
          <a:schemeClr val="bg1">
            <a:lumMod val="85000"/>
            <a:alpha val="3532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Recommendation</a:t>
          </a:r>
        </a:p>
      </dsp:txBody>
      <dsp:txXfrm>
        <a:off x="231837" y="0"/>
        <a:ext cx="1376776" cy="463673"/>
      </dsp:txXfrm>
    </dsp:sp>
    <dsp:sp modelId="{22FD5D98-2C23-D44F-BE27-DF9C346FA176}">
      <dsp:nvSpPr>
        <dsp:cNvPr id="0" name=""/>
        <dsp:cNvSpPr/>
      </dsp:nvSpPr>
      <dsp:spPr>
        <a:xfrm>
          <a:off x="1656404" y="0"/>
          <a:ext cx="1840449" cy="463673"/>
        </a:xfrm>
        <a:prstGeom prst="chevron">
          <a:avLst/>
        </a:prstGeom>
        <a:solidFill>
          <a:srgbClr val="89BDA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10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Implementation</a:t>
          </a:r>
        </a:p>
        <a:p>
          <a:pPr marL="0" lvl="0" indent="0" algn="ctr" defTabSz="444500">
            <a:lnSpc>
              <a:spcPct val="100000"/>
            </a:lnSpc>
            <a:spcBef>
              <a:spcPct val="0"/>
            </a:spcBef>
            <a:spcAft>
              <a:spcPts val="50"/>
            </a:spcAft>
            <a:buNone/>
          </a:pPr>
          <a:r>
            <a:rPr lang="en-US" sz="1000" kern="1200">
              <a:solidFill>
                <a:schemeClr val="tx1"/>
              </a:solidFill>
              <a:latin typeface="Posterama" panose="020B0504020200020000" pitchFamily="34" charset="0"/>
              <a:cs typeface="Posterama" panose="020B0504020200020000" pitchFamily="34" charset="0"/>
            </a:rPr>
            <a:t>Plan </a:t>
          </a:r>
          <a:endParaRPr lang="en-US" sz="1000" kern="1200">
            <a:solidFill>
              <a:schemeClr val="tx1"/>
            </a:solidFill>
          </a:endParaRPr>
        </a:p>
      </dsp:txBody>
      <dsp:txXfrm>
        <a:off x="1888241" y="0"/>
        <a:ext cx="1376776" cy="463673"/>
      </dsp:txXfrm>
    </dsp:sp>
    <dsp:sp modelId="{62ED0B46-03C1-0949-8F2F-D23FC8A5C61E}">
      <dsp:nvSpPr>
        <dsp:cNvPr id="0" name=""/>
        <dsp:cNvSpPr/>
      </dsp:nvSpPr>
      <dsp:spPr>
        <a:xfrm>
          <a:off x="3312808"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44645" y="0"/>
        <a:ext cx="1376776" cy="463673"/>
      </dsp:txXfrm>
    </dsp:sp>
    <dsp:sp modelId="{709940E5-C693-8540-81D0-D02ED7B0F03D}">
      <dsp:nvSpPr>
        <dsp:cNvPr id="0" name=""/>
        <dsp:cNvSpPr/>
      </dsp:nvSpPr>
      <dsp:spPr>
        <a:xfrm>
          <a:off x="4969212"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01049" y="0"/>
        <a:ext cx="1376776" cy="463673"/>
      </dsp:txXfrm>
    </dsp:sp>
    <dsp:sp modelId="{FF3C3481-D841-9249-92FA-E23158088FE8}">
      <dsp:nvSpPr>
        <dsp:cNvPr id="0" name=""/>
        <dsp:cNvSpPr/>
      </dsp:nvSpPr>
      <dsp:spPr>
        <a:xfrm>
          <a:off x="6625616"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57453" y="0"/>
        <a:ext cx="1376776" cy="463673"/>
      </dsp:txXfrm>
    </dsp:sp>
    <dsp:sp modelId="{EF86E095-24DE-124E-89E7-C4EC032558DD}">
      <dsp:nvSpPr>
        <dsp:cNvPr id="0" name=""/>
        <dsp:cNvSpPr/>
      </dsp:nvSpPr>
      <dsp:spPr>
        <a:xfrm>
          <a:off x="8282020" y="0"/>
          <a:ext cx="1840449" cy="463673"/>
        </a:xfrm>
        <a:prstGeom prst="chevron">
          <a:avLst/>
        </a:prstGeom>
        <a:solidFill>
          <a:schemeClr val="bg1">
            <a:lumMod val="75000"/>
            <a:alpha val="2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13857" y="0"/>
        <a:ext cx="1376776" cy="463673"/>
      </dsp:txXfrm>
    </dsp:sp>
    <dsp:sp modelId="{BCBA7C50-5FE0-D542-9BF4-723AB976EDEA}">
      <dsp:nvSpPr>
        <dsp:cNvPr id="0" name=""/>
        <dsp:cNvSpPr/>
      </dsp:nvSpPr>
      <dsp:spPr>
        <a:xfrm>
          <a:off x="9938424" y="0"/>
          <a:ext cx="1840449" cy="463673"/>
        </a:xfrm>
        <a:prstGeom prst="chevron">
          <a:avLst/>
        </a:prstGeom>
        <a:solidFill>
          <a:schemeClr val="bg1">
            <a:lumMod val="75000"/>
            <a:alpha val="2454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100000"/>
            </a:lnSpc>
            <a:spcBef>
              <a:spcPct val="0"/>
            </a:spcBef>
            <a:spcAft>
              <a:spcPts val="50"/>
            </a:spcAft>
            <a:buNone/>
          </a:pPr>
          <a:r>
            <a:rPr lang="en-US" sz="1100" kern="1200"/>
            <a:t> </a:t>
          </a:r>
          <a:r>
            <a:rPr lang="en-US" sz="1000" kern="1200">
              <a:solidFill>
                <a:schemeClr val="bg1">
                  <a:lumMod val="75000"/>
                </a:schemeClr>
              </a:solidFill>
              <a:latin typeface="Posterama" panose="020B0504020200020000" pitchFamily="34" charset="0"/>
              <a:cs typeface="Posterama" panose="020B0504020200020000" pitchFamily="34" charset="0"/>
            </a:rPr>
            <a:t>Risks &amp;</a:t>
          </a:r>
        </a:p>
        <a:p>
          <a:pPr marL="0" lvl="0" indent="0" algn="ctr" defTabSz="488950">
            <a:lnSpc>
              <a:spcPct val="100000"/>
            </a:lnSpc>
            <a:spcBef>
              <a:spcPct val="0"/>
            </a:spcBef>
            <a:spcAft>
              <a:spcPts val="50"/>
            </a:spcAft>
            <a:buNone/>
          </a:pPr>
          <a:r>
            <a:rPr lang="en-US" sz="1000" kern="1200">
              <a:solidFill>
                <a:schemeClr val="bg1">
                  <a:lumMod val="75000"/>
                </a:schemeClr>
              </a:solidFill>
              <a:latin typeface="Posterama" panose="020B0504020200020000" pitchFamily="34" charset="0"/>
              <a:cs typeface="Posterama" panose="020B0504020200020000" pitchFamily="34" charset="0"/>
            </a:rPr>
            <a:t>Mitigations</a:t>
          </a:r>
          <a:endParaRPr lang="en-US" sz="1000" kern="1200"/>
        </a:p>
      </dsp:txBody>
      <dsp:txXfrm>
        <a:off x="10170261" y="0"/>
        <a:ext cx="1376776" cy="46367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0.45178</cdr:x>
      <cdr:y>0.39868</cdr:y>
    </cdr:from>
    <cdr:to>
      <cdr:x>0.81069</cdr:x>
      <cdr:y>0.6414</cdr:y>
    </cdr:to>
    <cdr:sp macro="" textlink="">
      <cdr:nvSpPr>
        <cdr:cNvPr id="2" name="TextBox 4">
          <a:extLst xmlns:a="http://schemas.openxmlformats.org/drawingml/2006/main">
            <a:ext uri="{FF2B5EF4-FFF2-40B4-BE49-F238E27FC236}">
              <a16:creationId xmlns:a16="http://schemas.microsoft.com/office/drawing/2014/main" id="{47584CA9-3DA5-1EC0-C730-8193CF639325}"/>
            </a:ext>
          </a:extLst>
        </cdr:cNvPr>
        <cdr:cNvSpPr txBox="1"/>
      </cdr:nvSpPr>
      <cdr:spPr>
        <a:xfrm xmlns:a="http://schemas.openxmlformats.org/drawingml/2006/main">
          <a:off x="2006747" y="1162795"/>
          <a:ext cx="1594198" cy="707886"/>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4000" dirty="0">
              <a:latin typeface="Posterama" panose="020B0504020200020000" pitchFamily="34" charset="0"/>
              <a:cs typeface="Posterama" panose="020B0504020200020000" pitchFamily="34" charset="0"/>
            </a:rPr>
            <a:t>10%</a:t>
          </a:r>
        </a:p>
      </cdr:txBody>
    </cdr:sp>
  </cdr:relSizeAnchor>
</c:userShapes>
</file>

<file path=ppt/drawings/drawing10.xml><?xml version="1.0" encoding="utf-8"?>
<c:userShapes xmlns:c="http://schemas.openxmlformats.org/drawingml/2006/chart">
  <cdr:relSizeAnchor xmlns:cdr="http://schemas.openxmlformats.org/drawingml/2006/chartDrawing">
    <cdr:from>
      <cdr:x>0.31225</cdr:x>
      <cdr:y>0.43079</cdr:y>
    </cdr:from>
    <cdr:to>
      <cdr:x>0.68775</cdr:x>
      <cdr:y>0.65103</cdr:y>
    </cdr:to>
    <cdr:sp macro="" textlink="">
      <cdr:nvSpPr>
        <cdr:cNvPr id="2" name="TextBox 4">
          <a:extLst xmlns:a="http://schemas.openxmlformats.org/drawingml/2006/main">
            <a:ext uri="{FF2B5EF4-FFF2-40B4-BE49-F238E27FC236}">
              <a16:creationId xmlns:a16="http://schemas.microsoft.com/office/drawing/2014/main" id="{47584CA9-3DA5-1EC0-C730-8193CF639325}"/>
            </a:ext>
          </a:extLst>
        </cdr:cNvPr>
        <cdr:cNvSpPr txBox="1"/>
      </cdr:nvSpPr>
      <cdr:spPr>
        <a:xfrm xmlns:a="http://schemas.openxmlformats.org/drawingml/2006/main">
          <a:off x="1245587" y="1264230"/>
          <a:ext cx="1497895" cy="6463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3600" dirty="0">
              <a:latin typeface="Posterama" panose="020B0504020200020000" pitchFamily="34" charset="0"/>
              <a:cs typeface="Posterama" panose="020B0504020200020000" pitchFamily="34" charset="0"/>
            </a:rPr>
            <a:t>10%</a:t>
          </a:r>
        </a:p>
      </cdr:txBody>
    </cdr:sp>
  </cdr:relSizeAnchor>
</c:userShapes>
</file>

<file path=ppt/drawings/drawing2.xml><?xml version="1.0" encoding="utf-8"?>
<c:userShapes xmlns:c="http://schemas.openxmlformats.org/drawingml/2006/chart">
  <cdr:relSizeAnchor xmlns:cdr="http://schemas.openxmlformats.org/drawingml/2006/chartDrawing">
    <cdr:from>
      <cdr:x>0.31225</cdr:x>
      <cdr:y>0.43079</cdr:y>
    </cdr:from>
    <cdr:to>
      <cdr:x>0.68775</cdr:x>
      <cdr:y>0.65103</cdr:y>
    </cdr:to>
    <cdr:sp macro="" textlink="">
      <cdr:nvSpPr>
        <cdr:cNvPr id="2" name="TextBox 4">
          <a:extLst xmlns:a="http://schemas.openxmlformats.org/drawingml/2006/main">
            <a:ext uri="{FF2B5EF4-FFF2-40B4-BE49-F238E27FC236}">
              <a16:creationId xmlns:a16="http://schemas.microsoft.com/office/drawing/2014/main" id="{47584CA9-3DA5-1EC0-C730-8193CF639325}"/>
            </a:ext>
          </a:extLst>
        </cdr:cNvPr>
        <cdr:cNvSpPr txBox="1"/>
      </cdr:nvSpPr>
      <cdr:spPr>
        <a:xfrm xmlns:a="http://schemas.openxmlformats.org/drawingml/2006/main">
          <a:off x="1245587" y="1264230"/>
          <a:ext cx="1497895" cy="6463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3600" dirty="0">
              <a:latin typeface="Posterama" panose="020B0504020200020000" pitchFamily="34" charset="0"/>
              <a:cs typeface="Posterama" panose="020B0504020200020000" pitchFamily="34" charset="0"/>
            </a:rPr>
            <a:t>76%</a:t>
          </a:r>
        </a:p>
      </cdr:txBody>
    </cdr:sp>
  </cdr:relSizeAnchor>
</c:userShapes>
</file>

<file path=ppt/drawings/drawing3.xml><?xml version="1.0" encoding="utf-8"?>
<c:userShapes xmlns:c="http://schemas.openxmlformats.org/drawingml/2006/chart">
  <cdr:relSizeAnchor xmlns:cdr="http://schemas.openxmlformats.org/drawingml/2006/chartDrawing">
    <cdr:from>
      <cdr:x>0.37484</cdr:x>
      <cdr:y>0.45233</cdr:y>
    </cdr:from>
    <cdr:to>
      <cdr:x>0.70956</cdr:x>
      <cdr:y>0.70474</cdr:y>
    </cdr:to>
    <cdr:sp macro="" textlink="">
      <cdr:nvSpPr>
        <cdr:cNvPr id="2" name="TextBox 4">
          <a:extLst xmlns:a="http://schemas.openxmlformats.org/drawingml/2006/main">
            <a:ext uri="{FF2B5EF4-FFF2-40B4-BE49-F238E27FC236}">
              <a16:creationId xmlns:a16="http://schemas.microsoft.com/office/drawing/2014/main" id="{47584CA9-3DA5-1EC0-C730-8193CF639325}"/>
            </a:ext>
          </a:extLst>
        </cdr:cNvPr>
        <cdr:cNvSpPr txBox="1"/>
      </cdr:nvSpPr>
      <cdr:spPr>
        <a:xfrm xmlns:a="http://schemas.openxmlformats.org/drawingml/2006/main">
          <a:off x="1664968" y="1288407"/>
          <a:ext cx="1486772" cy="71896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3600" dirty="0">
              <a:latin typeface="Posterama" panose="020B0504020200020000" pitchFamily="34" charset="0"/>
              <a:cs typeface="Posterama" panose="020B0504020200020000" pitchFamily="34" charset="0"/>
            </a:rPr>
            <a:t>95%</a:t>
          </a:r>
        </a:p>
      </cdr:txBody>
    </cdr:sp>
  </cdr:relSizeAnchor>
</c:userShapes>
</file>

<file path=ppt/drawings/drawing4.xml><?xml version="1.0" encoding="utf-8"?>
<c:userShapes xmlns:c="http://schemas.openxmlformats.org/drawingml/2006/chart">
  <cdr:relSizeAnchor xmlns:cdr="http://schemas.openxmlformats.org/drawingml/2006/chartDrawing">
    <cdr:from>
      <cdr:x>0.41997</cdr:x>
      <cdr:y>0.3944</cdr:y>
    </cdr:from>
    <cdr:to>
      <cdr:x>0.69624</cdr:x>
      <cdr:y>0.63712</cdr:y>
    </cdr:to>
    <cdr:sp macro="" textlink="">
      <cdr:nvSpPr>
        <cdr:cNvPr id="2" name="TextBox 4">
          <a:extLst xmlns:a="http://schemas.openxmlformats.org/drawingml/2006/main">
            <a:ext uri="{FF2B5EF4-FFF2-40B4-BE49-F238E27FC236}">
              <a16:creationId xmlns:a16="http://schemas.microsoft.com/office/drawing/2014/main" id="{47584CA9-3DA5-1EC0-C730-8193CF639325}"/>
            </a:ext>
          </a:extLst>
        </cdr:cNvPr>
        <cdr:cNvSpPr txBox="1"/>
      </cdr:nvSpPr>
      <cdr:spPr>
        <a:xfrm xmlns:a="http://schemas.openxmlformats.org/drawingml/2006/main">
          <a:off x="1865417" y="1150313"/>
          <a:ext cx="1227145" cy="70791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4000" dirty="0">
              <a:latin typeface="Posterama" panose="020B0504020200020000" pitchFamily="34" charset="0"/>
              <a:cs typeface="Posterama" panose="020B0504020200020000" pitchFamily="34" charset="0"/>
            </a:rPr>
            <a:t>92%</a:t>
          </a:r>
        </a:p>
      </cdr:txBody>
    </cdr:sp>
  </cdr:relSizeAnchor>
</c:userShapes>
</file>

<file path=ppt/drawings/drawing5.xml><?xml version="1.0" encoding="utf-8"?>
<c:userShapes xmlns:c="http://schemas.openxmlformats.org/drawingml/2006/chart">
  <cdr:relSizeAnchor xmlns:cdr="http://schemas.openxmlformats.org/drawingml/2006/chartDrawing">
    <cdr:from>
      <cdr:x>0.45178</cdr:x>
      <cdr:y>0.39868</cdr:y>
    </cdr:from>
    <cdr:to>
      <cdr:x>0.81069</cdr:x>
      <cdr:y>0.6414</cdr:y>
    </cdr:to>
    <cdr:sp macro="" textlink="">
      <cdr:nvSpPr>
        <cdr:cNvPr id="2" name="TextBox 4">
          <a:extLst xmlns:a="http://schemas.openxmlformats.org/drawingml/2006/main">
            <a:ext uri="{FF2B5EF4-FFF2-40B4-BE49-F238E27FC236}">
              <a16:creationId xmlns:a16="http://schemas.microsoft.com/office/drawing/2014/main" id="{47584CA9-3DA5-1EC0-C730-8193CF639325}"/>
            </a:ext>
          </a:extLst>
        </cdr:cNvPr>
        <cdr:cNvSpPr txBox="1"/>
      </cdr:nvSpPr>
      <cdr:spPr>
        <a:xfrm xmlns:a="http://schemas.openxmlformats.org/drawingml/2006/main">
          <a:off x="2006747" y="1162795"/>
          <a:ext cx="1594198" cy="707886"/>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4000" dirty="0">
              <a:latin typeface="Posterama" panose="020B0504020200020000" pitchFamily="34" charset="0"/>
              <a:cs typeface="Posterama" panose="020B0504020200020000" pitchFamily="34" charset="0"/>
            </a:rPr>
            <a:t>10%</a:t>
          </a:r>
        </a:p>
      </cdr:txBody>
    </cdr:sp>
  </cdr:relSizeAnchor>
</c:userShapes>
</file>

<file path=ppt/drawings/drawing6.xml><?xml version="1.0" encoding="utf-8"?>
<c:userShapes xmlns:c="http://schemas.openxmlformats.org/drawingml/2006/chart">
  <cdr:relSizeAnchor xmlns:cdr="http://schemas.openxmlformats.org/drawingml/2006/chartDrawing">
    <cdr:from>
      <cdr:x>0.31225</cdr:x>
      <cdr:y>0.43079</cdr:y>
    </cdr:from>
    <cdr:to>
      <cdr:x>0.68775</cdr:x>
      <cdr:y>0.65103</cdr:y>
    </cdr:to>
    <cdr:sp macro="" textlink="">
      <cdr:nvSpPr>
        <cdr:cNvPr id="2" name="TextBox 4">
          <a:extLst xmlns:a="http://schemas.openxmlformats.org/drawingml/2006/main">
            <a:ext uri="{FF2B5EF4-FFF2-40B4-BE49-F238E27FC236}">
              <a16:creationId xmlns:a16="http://schemas.microsoft.com/office/drawing/2014/main" id="{47584CA9-3DA5-1EC0-C730-8193CF639325}"/>
            </a:ext>
          </a:extLst>
        </cdr:cNvPr>
        <cdr:cNvSpPr txBox="1"/>
      </cdr:nvSpPr>
      <cdr:spPr>
        <a:xfrm xmlns:a="http://schemas.openxmlformats.org/drawingml/2006/main">
          <a:off x="1245587" y="1264230"/>
          <a:ext cx="1497895" cy="6463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3600" dirty="0">
              <a:latin typeface="Posterama" panose="020B0504020200020000" pitchFamily="34" charset="0"/>
              <a:cs typeface="Posterama" panose="020B0504020200020000" pitchFamily="34" charset="0"/>
            </a:rPr>
            <a:t>76%</a:t>
          </a:r>
        </a:p>
      </cdr:txBody>
    </cdr:sp>
  </cdr:relSizeAnchor>
</c:userShapes>
</file>

<file path=ppt/drawings/drawing7.xml><?xml version="1.0" encoding="utf-8"?>
<c:userShapes xmlns:c="http://schemas.openxmlformats.org/drawingml/2006/chart">
  <cdr:relSizeAnchor xmlns:cdr="http://schemas.openxmlformats.org/drawingml/2006/chartDrawing">
    <cdr:from>
      <cdr:x>0.37484</cdr:x>
      <cdr:y>0.45233</cdr:y>
    </cdr:from>
    <cdr:to>
      <cdr:x>0.70956</cdr:x>
      <cdr:y>0.70474</cdr:y>
    </cdr:to>
    <cdr:sp macro="" textlink="">
      <cdr:nvSpPr>
        <cdr:cNvPr id="2" name="TextBox 4">
          <a:extLst xmlns:a="http://schemas.openxmlformats.org/drawingml/2006/main">
            <a:ext uri="{FF2B5EF4-FFF2-40B4-BE49-F238E27FC236}">
              <a16:creationId xmlns:a16="http://schemas.microsoft.com/office/drawing/2014/main" id="{47584CA9-3DA5-1EC0-C730-8193CF639325}"/>
            </a:ext>
          </a:extLst>
        </cdr:cNvPr>
        <cdr:cNvSpPr txBox="1"/>
      </cdr:nvSpPr>
      <cdr:spPr>
        <a:xfrm xmlns:a="http://schemas.openxmlformats.org/drawingml/2006/main">
          <a:off x="1664968" y="1288407"/>
          <a:ext cx="1486772" cy="71896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3600" dirty="0">
              <a:latin typeface="Posterama" panose="020B0504020200020000" pitchFamily="34" charset="0"/>
              <a:cs typeface="Posterama" panose="020B0504020200020000" pitchFamily="34" charset="0"/>
            </a:rPr>
            <a:t>95%</a:t>
          </a:r>
        </a:p>
      </cdr:txBody>
    </cdr:sp>
  </cdr:relSizeAnchor>
</c:userShapes>
</file>

<file path=ppt/drawings/drawing8.xml><?xml version="1.0" encoding="utf-8"?>
<c:userShapes xmlns:c="http://schemas.openxmlformats.org/drawingml/2006/chart">
  <cdr:relSizeAnchor xmlns:cdr="http://schemas.openxmlformats.org/drawingml/2006/chartDrawing">
    <cdr:from>
      <cdr:x>0.41997</cdr:x>
      <cdr:y>0.3944</cdr:y>
    </cdr:from>
    <cdr:to>
      <cdr:x>0.69624</cdr:x>
      <cdr:y>0.63712</cdr:y>
    </cdr:to>
    <cdr:sp macro="" textlink="">
      <cdr:nvSpPr>
        <cdr:cNvPr id="2" name="TextBox 4">
          <a:extLst xmlns:a="http://schemas.openxmlformats.org/drawingml/2006/main">
            <a:ext uri="{FF2B5EF4-FFF2-40B4-BE49-F238E27FC236}">
              <a16:creationId xmlns:a16="http://schemas.microsoft.com/office/drawing/2014/main" id="{47584CA9-3DA5-1EC0-C730-8193CF639325}"/>
            </a:ext>
          </a:extLst>
        </cdr:cNvPr>
        <cdr:cNvSpPr txBox="1"/>
      </cdr:nvSpPr>
      <cdr:spPr>
        <a:xfrm xmlns:a="http://schemas.openxmlformats.org/drawingml/2006/main">
          <a:off x="1865417" y="1150313"/>
          <a:ext cx="1227145" cy="70791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4000" dirty="0">
              <a:latin typeface="Posterama" panose="020B0504020200020000" pitchFamily="34" charset="0"/>
              <a:cs typeface="Posterama" panose="020B0504020200020000" pitchFamily="34" charset="0"/>
            </a:rPr>
            <a:t>92%</a:t>
          </a:r>
        </a:p>
      </cdr:txBody>
    </cdr:sp>
  </cdr:relSizeAnchor>
</c:userShapes>
</file>

<file path=ppt/drawings/drawing9.xml><?xml version="1.0" encoding="utf-8"?>
<c:userShapes xmlns:c="http://schemas.openxmlformats.org/drawingml/2006/chart">
  <cdr:relSizeAnchor xmlns:cdr="http://schemas.openxmlformats.org/drawingml/2006/chartDrawing">
    <cdr:from>
      <cdr:x>0.42378</cdr:x>
      <cdr:y>0.37864</cdr:y>
    </cdr:from>
    <cdr:to>
      <cdr:x>0.78269</cdr:x>
      <cdr:y>0.62136</cdr:y>
    </cdr:to>
    <cdr:sp macro="" textlink="">
      <cdr:nvSpPr>
        <cdr:cNvPr id="2" name="TextBox 4">
          <a:extLst xmlns:a="http://schemas.openxmlformats.org/drawingml/2006/main">
            <a:ext uri="{FF2B5EF4-FFF2-40B4-BE49-F238E27FC236}">
              <a16:creationId xmlns:a16="http://schemas.microsoft.com/office/drawing/2014/main" id="{47584CA9-3DA5-1EC0-C730-8193CF639325}"/>
            </a:ext>
          </a:extLst>
        </cdr:cNvPr>
        <cdr:cNvSpPr txBox="1"/>
      </cdr:nvSpPr>
      <cdr:spPr>
        <a:xfrm xmlns:a="http://schemas.openxmlformats.org/drawingml/2006/main">
          <a:off x="1729688" y="1013187"/>
          <a:ext cx="1464929" cy="64948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4000" dirty="0">
              <a:latin typeface="Posterama" panose="020B0504020200020000" pitchFamily="34" charset="0"/>
              <a:cs typeface="Posterama" panose="020B0504020200020000" pitchFamily="34" charset="0"/>
            </a:rPr>
            <a:t>25%</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3DDC2-A96A-A643-A7F3-6D9B8B20EC63}"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57991-C7CC-A844-BCA9-2138C85BBFD8}" type="slidenum">
              <a:rPr lang="en-US" smtClean="0"/>
              <a:t>‹#›</a:t>
            </a:fld>
            <a:endParaRPr lang="en-US"/>
          </a:p>
        </p:txBody>
      </p:sp>
    </p:spTree>
    <p:extLst>
      <p:ext uri="{BB962C8B-B14F-4D97-AF65-F5344CB8AC3E}">
        <p14:creationId xmlns:p14="http://schemas.microsoft.com/office/powerpoint/2010/main" val="2874205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457991-C7CC-A844-BCA9-2138C85BBFD8}" type="slidenum">
              <a:rPr lang="en-US" smtClean="0"/>
              <a:t>1</a:t>
            </a:fld>
            <a:endParaRPr lang="en-US"/>
          </a:p>
        </p:txBody>
      </p:sp>
    </p:spTree>
    <p:extLst>
      <p:ext uri="{BB962C8B-B14F-4D97-AF65-F5344CB8AC3E}">
        <p14:creationId xmlns:p14="http://schemas.microsoft.com/office/powerpoint/2010/main" val="328113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457991-C7CC-A844-BCA9-2138C85BBFD8}" type="slidenum">
              <a:rPr lang="en-US" smtClean="0"/>
              <a:t>15</a:t>
            </a:fld>
            <a:endParaRPr lang="en-US"/>
          </a:p>
        </p:txBody>
      </p:sp>
    </p:spTree>
    <p:extLst>
      <p:ext uri="{BB962C8B-B14F-4D97-AF65-F5344CB8AC3E}">
        <p14:creationId xmlns:p14="http://schemas.microsoft.com/office/powerpoint/2010/main" val="3419773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457991-C7CC-A844-BCA9-2138C85BBFD8}" type="slidenum">
              <a:rPr lang="en-US" smtClean="0"/>
              <a:t>19</a:t>
            </a:fld>
            <a:endParaRPr lang="en-US"/>
          </a:p>
        </p:txBody>
      </p:sp>
    </p:spTree>
    <p:extLst>
      <p:ext uri="{BB962C8B-B14F-4D97-AF65-F5344CB8AC3E}">
        <p14:creationId xmlns:p14="http://schemas.microsoft.com/office/powerpoint/2010/main" val="3594163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8fa4da2005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8fa4da2005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5457991-C7CC-A844-BCA9-2138C85BBFD8}" type="slidenum">
              <a:rPr lang="en-US" smtClean="0"/>
              <a:t>21</a:t>
            </a:fld>
            <a:endParaRPr lang="en-US"/>
          </a:p>
        </p:txBody>
      </p:sp>
    </p:spTree>
    <p:extLst>
      <p:ext uri="{BB962C8B-B14F-4D97-AF65-F5344CB8AC3E}">
        <p14:creationId xmlns:p14="http://schemas.microsoft.com/office/powerpoint/2010/main" val="1131469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http://www.fundraisingafrica.lboro.ac.uk/getting-started/the-role-of-alumni-relations-in-advancement/#:~:text=Alumni%20are%20great%20role%20models,institution%20in%20their%20professional%20lives </a:t>
            </a:r>
          </a:p>
          <a:p>
            <a:endParaRPr lang="en-US"/>
          </a:p>
          <a:p>
            <a:endParaRPr lang="en-US"/>
          </a:p>
        </p:txBody>
      </p:sp>
      <p:sp>
        <p:nvSpPr>
          <p:cNvPr id="4" name="Slide Number Placeholder 3"/>
          <p:cNvSpPr>
            <a:spLocks noGrp="1"/>
          </p:cNvSpPr>
          <p:nvPr>
            <p:ph type="sldNum" sz="quarter" idx="5"/>
          </p:nvPr>
        </p:nvSpPr>
        <p:spPr/>
        <p:txBody>
          <a:bodyPr/>
          <a:lstStyle/>
          <a:p>
            <a:fld id="{15457991-C7CC-A844-BCA9-2138C85BBFD8}" type="slidenum">
              <a:rPr lang="en-US" smtClean="0"/>
              <a:t>33</a:t>
            </a:fld>
            <a:endParaRPr lang="en-US"/>
          </a:p>
        </p:txBody>
      </p:sp>
    </p:spTree>
    <p:extLst>
      <p:ext uri="{BB962C8B-B14F-4D97-AF65-F5344CB8AC3E}">
        <p14:creationId xmlns:p14="http://schemas.microsoft.com/office/powerpoint/2010/main" val="219070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457991-C7CC-A844-BCA9-2138C85BBFD8}" type="slidenum">
              <a:rPr lang="en-US" smtClean="0"/>
              <a:t>3</a:t>
            </a:fld>
            <a:endParaRPr lang="en-US"/>
          </a:p>
        </p:txBody>
      </p:sp>
    </p:spTree>
    <p:extLst>
      <p:ext uri="{BB962C8B-B14F-4D97-AF65-F5344CB8AC3E}">
        <p14:creationId xmlns:p14="http://schemas.microsoft.com/office/powerpoint/2010/main" val="242269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15457991-C7CC-A844-BCA9-2138C85BBFD8}" type="slidenum">
              <a:rPr lang="en-US" smtClean="0"/>
              <a:t>5</a:t>
            </a:fld>
            <a:endParaRPr lang="en-US"/>
          </a:p>
        </p:txBody>
      </p:sp>
    </p:spTree>
    <p:extLst>
      <p:ext uri="{BB962C8B-B14F-4D97-AF65-F5344CB8AC3E}">
        <p14:creationId xmlns:p14="http://schemas.microsoft.com/office/powerpoint/2010/main" val="194472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15457991-C7CC-A844-BCA9-2138C85BBFD8}" type="slidenum">
              <a:rPr lang="en-US" smtClean="0"/>
              <a:t>6</a:t>
            </a:fld>
            <a:endParaRPr lang="en-US"/>
          </a:p>
        </p:txBody>
      </p:sp>
    </p:spTree>
    <p:extLst>
      <p:ext uri="{BB962C8B-B14F-4D97-AF65-F5344CB8AC3E}">
        <p14:creationId xmlns:p14="http://schemas.microsoft.com/office/powerpoint/2010/main" val="1949278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457991-C7CC-A844-BCA9-2138C85BBFD8}" type="slidenum">
              <a:rPr lang="en-US" smtClean="0"/>
              <a:t>7</a:t>
            </a:fld>
            <a:endParaRPr lang="en-US"/>
          </a:p>
        </p:txBody>
      </p:sp>
    </p:spTree>
    <p:extLst>
      <p:ext uri="{BB962C8B-B14F-4D97-AF65-F5344CB8AC3E}">
        <p14:creationId xmlns:p14="http://schemas.microsoft.com/office/powerpoint/2010/main" val="2017004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457991-C7CC-A844-BCA9-2138C85BBFD8}" type="slidenum">
              <a:rPr lang="en-US" smtClean="0"/>
              <a:t>8</a:t>
            </a:fld>
            <a:endParaRPr lang="en-US"/>
          </a:p>
        </p:txBody>
      </p:sp>
    </p:spTree>
    <p:extLst>
      <p:ext uri="{BB962C8B-B14F-4D97-AF65-F5344CB8AC3E}">
        <p14:creationId xmlns:p14="http://schemas.microsoft.com/office/powerpoint/2010/main" val="302240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457991-C7CC-A844-BCA9-2138C85BBFD8}" type="slidenum">
              <a:rPr lang="en-US" smtClean="0"/>
              <a:t>9</a:t>
            </a:fld>
            <a:endParaRPr lang="en-US"/>
          </a:p>
        </p:txBody>
      </p:sp>
    </p:spTree>
    <p:extLst>
      <p:ext uri="{BB962C8B-B14F-4D97-AF65-F5344CB8AC3E}">
        <p14:creationId xmlns:p14="http://schemas.microsoft.com/office/powerpoint/2010/main" val="3816665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8fa4da2005_0_4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8fa4da2005_0_4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8fa4da2005_0_4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8fa4da2005_0_4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417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lgn="r"/>
            <a:fld id="{3F9AFA87-1417-4992-ABD9-27C3BC8CC883}" type="datetimeFigureOut">
              <a:rPr lang="en-US" smtClean="0"/>
              <a:pPr algn="r"/>
              <a:t>6/2/2025</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172062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9AFA87-1417-4992-ABD9-27C3BC8CC883}" type="datetimeFigureOut">
              <a:rPr lang="en-US" smtClean="0"/>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57147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9AFA87-1417-4992-ABD9-27C3BC8CC883}" type="datetimeFigureOut">
              <a:rPr lang="en-US" smtClean="0"/>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303761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lgn="r"/>
            <a:fld id="{3F9AFA87-1417-4992-ABD9-27C3BC8CC883}" type="datetimeFigureOut">
              <a:rPr lang="en-US" smtClean="0"/>
              <a:pPr algn="r"/>
              <a:t>6/2/2025</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2906078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9AFA87-1417-4992-ABD9-27C3BC8CC883}" type="datetimeFigureOut">
              <a:rPr lang="en-US" smtClean="0"/>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231275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9AFA87-1417-4992-ABD9-27C3BC8CC883}" type="datetimeFigureOut">
              <a:rPr lang="en-US" smtClean="0"/>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33017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9AFA87-1417-4992-ABD9-27C3BC8CC883}" type="datetimeFigureOut">
              <a:rPr lang="en-US" smtClean="0"/>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309377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AFA87-1417-4992-ABD9-27C3BC8CC883}" type="datetimeFigureOut">
              <a:rPr lang="en-US" smtClean="0"/>
              <a:t>6/2/2025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714219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9AFA87-1417-4992-ABD9-27C3BC8CC883}" type="datetimeFigureOut">
              <a:rPr lang="en-US" smtClean="0"/>
              <a:t>6/2/2025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592747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AFA87-1417-4992-ABD9-27C3BC8CC883}" type="datetimeFigureOut">
              <a:rPr lang="en-US" smtClean="0"/>
              <a:t>6/2/2025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08485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9AFA87-1417-4992-ABD9-27C3BC8CC883}" type="datetimeFigureOut">
              <a:rPr lang="en-US" smtClean="0"/>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553579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9AFA87-1417-4992-ABD9-27C3BC8CC883}" type="datetimeFigureOut">
              <a:rPr lang="en-US" smtClean="0"/>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57124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9AFA87-1417-4992-ABD9-27C3BC8CC883}" type="datetimeFigureOut">
              <a:rPr lang="en-US" smtClean="0"/>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08402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9AFA87-1417-4992-ABD9-27C3BC8CC883}" type="datetimeFigureOut">
              <a:rPr lang="en-US" smtClean="0"/>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8784923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9AFA87-1417-4992-ABD9-27C3BC8CC883}" type="datetimeFigureOut">
              <a:rPr lang="en-US" smtClean="0"/>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42536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9AFA87-1417-4992-ABD9-27C3BC8CC883}" type="datetimeFigureOut">
              <a:rPr lang="en-US" smtClean="0"/>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31440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9AFA87-1417-4992-ABD9-27C3BC8CC883}" type="datetimeFigureOut">
              <a:rPr lang="en-US" smtClean="0"/>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6646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AFA87-1417-4992-ABD9-27C3BC8CC883}" type="datetimeFigureOut">
              <a:rPr lang="en-US" smtClean="0"/>
              <a:t>6/2/2025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252015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9AFA87-1417-4992-ABD9-27C3BC8CC883}" type="datetimeFigureOut">
              <a:rPr lang="en-US" smtClean="0"/>
              <a:t>6/2/2025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027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AFA87-1417-4992-ABD9-27C3BC8CC883}" type="datetimeFigureOut">
              <a:rPr lang="en-US" smtClean="0"/>
              <a:t>6/2/2025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39863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9AFA87-1417-4992-ABD9-27C3BC8CC883}" type="datetimeFigureOut">
              <a:rPr lang="en-US" smtClean="0"/>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84282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9AFA87-1417-4992-ABD9-27C3BC8CC883}" type="datetimeFigureOut">
              <a:rPr lang="en-US" smtClean="0"/>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78692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6/2/2025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320432127"/>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6/2/2025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3219531559"/>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brainstation.io/magazine/wealthsimple-takes-on-big-banks-with-new-spending-accoun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diagramColors" Target="../diagrams/colors8.xml"/><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diagramQuickStyle" Target="../diagrams/quickStyle8.xml"/><Relationship Id="rId2" Type="http://schemas.openxmlformats.org/officeDocument/2006/relationships/slide" Target="slide30.xml"/><Relationship Id="rId1" Type="http://schemas.openxmlformats.org/officeDocument/2006/relationships/slideLayout" Target="../slideLayouts/slideLayout13.xml"/><Relationship Id="rId6" Type="http://schemas.openxmlformats.org/officeDocument/2006/relationships/image" Target="../media/image40.svg"/><Relationship Id="rId11" Type="http://schemas.openxmlformats.org/officeDocument/2006/relationships/diagramLayout" Target="../diagrams/layout8.xml"/><Relationship Id="rId5" Type="http://schemas.openxmlformats.org/officeDocument/2006/relationships/image" Target="../media/image39.png"/><Relationship Id="rId10" Type="http://schemas.openxmlformats.org/officeDocument/2006/relationships/diagramData" Target="../diagrams/data8.xml"/><Relationship Id="rId4" Type="http://schemas.openxmlformats.org/officeDocument/2006/relationships/image" Target="../media/image38.svg"/><Relationship Id="rId9" Type="http://schemas.openxmlformats.org/officeDocument/2006/relationships/slide" Target="slide29.xml"/><Relationship Id="rId14" Type="http://schemas.microsoft.com/office/2007/relationships/diagramDrawing" Target="../diagrams/drawing8.xml"/></Relationships>
</file>

<file path=ppt/slides/_rels/slide1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diagramColors" Target="../diagrams/colors9.xml"/><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diagramQuickStyle" Target="../diagrams/quickStyle9.xml"/><Relationship Id="rId2" Type="http://schemas.openxmlformats.org/officeDocument/2006/relationships/slide" Target="slide30.xml"/><Relationship Id="rId1" Type="http://schemas.openxmlformats.org/officeDocument/2006/relationships/slideLayout" Target="../slideLayouts/slideLayout13.xml"/><Relationship Id="rId6" Type="http://schemas.openxmlformats.org/officeDocument/2006/relationships/image" Target="../media/image40.svg"/><Relationship Id="rId11" Type="http://schemas.openxmlformats.org/officeDocument/2006/relationships/diagramLayout" Target="../diagrams/layout9.xml"/><Relationship Id="rId5" Type="http://schemas.openxmlformats.org/officeDocument/2006/relationships/image" Target="../media/image39.png"/><Relationship Id="rId10" Type="http://schemas.openxmlformats.org/officeDocument/2006/relationships/diagramData" Target="../diagrams/data9.xml"/><Relationship Id="rId4" Type="http://schemas.openxmlformats.org/officeDocument/2006/relationships/image" Target="../media/image38.svg"/><Relationship Id="rId9" Type="http://schemas.openxmlformats.org/officeDocument/2006/relationships/slide" Target="slide29.xml"/><Relationship Id="rId14" Type="http://schemas.microsoft.com/office/2007/relationships/diagramDrawing" Target="../diagrams/drawing9.xml"/></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diagramColors" Target="../diagrams/colors10.xml"/><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diagramQuickStyle" Target="../diagrams/quickStyle10.xml"/><Relationship Id="rId2" Type="http://schemas.openxmlformats.org/officeDocument/2006/relationships/slide" Target="slide30.xml"/><Relationship Id="rId1" Type="http://schemas.openxmlformats.org/officeDocument/2006/relationships/slideLayout" Target="../slideLayouts/slideLayout13.xml"/><Relationship Id="rId6" Type="http://schemas.openxmlformats.org/officeDocument/2006/relationships/image" Target="../media/image40.svg"/><Relationship Id="rId11" Type="http://schemas.openxmlformats.org/officeDocument/2006/relationships/diagramLayout" Target="../diagrams/layout10.xml"/><Relationship Id="rId5" Type="http://schemas.openxmlformats.org/officeDocument/2006/relationships/image" Target="../media/image39.png"/><Relationship Id="rId10" Type="http://schemas.openxmlformats.org/officeDocument/2006/relationships/diagramData" Target="../diagrams/data10.xml"/><Relationship Id="rId4" Type="http://schemas.openxmlformats.org/officeDocument/2006/relationships/image" Target="../media/image38.svg"/><Relationship Id="rId9" Type="http://schemas.openxmlformats.org/officeDocument/2006/relationships/slide" Target="slide29.xml"/><Relationship Id="rId14" Type="http://schemas.microsoft.com/office/2007/relationships/diagramDrawing" Target="../diagrams/drawing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3.png"/><Relationship Id="rId7" Type="http://schemas.openxmlformats.org/officeDocument/2006/relationships/diagramColors" Target="../diagrams/colors11.xm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44.png"/><Relationship Id="rId7" Type="http://schemas.openxmlformats.org/officeDocument/2006/relationships/diagramColors" Target="../diagrams/colors12.xm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image" Target="../media/image45.png"/><Relationship Id="rId7" Type="http://schemas.openxmlformats.org/officeDocument/2006/relationships/diagramData" Target="../diagrams/data13.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slide" Target="slide31.xml"/><Relationship Id="rId11" Type="http://schemas.microsoft.com/office/2007/relationships/diagramDrawing" Target="../diagrams/drawing13.xml"/><Relationship Id="rId5" Type="http://schemas.openxmlformats.org/officeDocument/2006/relationships/image" Target="../media/image47.png"/><Relationship Id="rId10" Type="http://schemas.openxmlformats.org/officeDocument/2006/relationships/diagramColors" Target="../diagrams/colors13.xml"/><Relationship Id="rId4" Type="http://schemas.openxmlformats.org/officeDocument/2006/relationships/image" Target="../media/image46.png"/><Relationship Id="rId9"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46.png"/><Relationship Id="rId7" Type="http://schemas.openxmlformats.org/officeDocument/2006/relationships/diagramLayout" Target="../diagrams/layout14.xml"/><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diagramData" Target="../diagrams/data14.xml"/><Relationship Id="rId5" Type="http://schemas.openxmlformats.org/officeDocument/2006/relationships/slide" Target="slide31.xml"/><Relationship Id="rId10" Type="http://schemas.microsoft.com/office/2007/relationships/diagramDrawing" Target="../diagrams/drawing14.xml"/><Relationship Id="rId4" Type="http://schemas.openxmlformats.org/officeDocument/2006/relationships/image" Target="../media/image47.png"/><Relationship Id="rId9" Type="http://schemas.openxmlformats.org/officeDocument/2006/relationships/diagramColors" Target="../diagrams/colors14.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46.png"/><Relationship Id="rId7" Type="http://schemas.openxmlformats.org/officeDocument/2006/relationships/diagramLayout" Target="../diagrams/layout15.xml"/><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diagramData" Target="../diagrams/data15.xml"/><Relationship Id="rId5" Type="http://schemas.openxmlformats.org/officeDocument/2006/relationships/slide" Target="slide31.xml"/><Relationship Id="rId10" Type="http://schemas.microsoft.com/office/2007/relationships/diagramDrawing" Target="../diagrams/drawing15.xml"/><Relationship Id="rId4" Type="http://schemas.openxmlformats.org/officeDocument/2006/relationships/image" Target="../media/image47.png"/><Relationship Id="rId9" Type="http://schemas.openxmlformats.org/officeDocument/2006/relationships/diagramColors" Target="../diagrams/colors15.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image" Target="../media/image49.png"/><Relationship Id="rId7" Type="http://schemas.openxmlformats.org/officeDocument/2006/relationships/diagramData" Target="../diagrams/data16.xml"/><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2.png"/><Relationship Id="rId11" Type="http://schemas.microsoft.com/office/2007/relationships/diagramDrawing" Target="../diagrams/drawing16.xml"/><Relationship Id="rId5" Type="http://schemas.openxmlformats.org/officeDocument/2006/relationships/image" Target="../media/image51.png"/><Relationship Id="rId10" Type="http://schemas.openxmlformats.org/officeDocument/2006/relationships/diagramColors" Target="../diagrams/colors16.xml"/><Relationship Id="rId4" Type="http://schemas.openxmlformats.org/officeDocument/2006/relationships/image" Target="../media/image50.png"/><Relationship Id="rId9"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chart" Target="../charts/chart11.xml"/><Relationship Id="rId7" Type="http://schemas.openxmlformats.org/officeDocument/2006/relationships/diagramQuickStyle" Target="../diagrams/quickStyle17.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53.png"/><Relationship Id="rId9" Type="http://schemas.microsoft.com/office/2007/relationships/diagramDrawing" Target="../diagrams/drawing1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slide" Target="slide28.xml"/><Relationship Id="rId7" Type="http://schemas.openxmlformats.org/officeDocument/2006/relationships/diagramColors" Target="../diagrams/colors18.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1.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slide" Target="slide32.xml"/><Relationship Id="rId7" Type="http://schemas.openxmlformats.org/officeDocument/2006/relationships/diagramColors" Target="../diagrams/colors19.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slide" Target="slide34.xml"/><Relationship Id="rId3" Type="http://schemas.openxmlformats.org/officeDocument/2006/relationships/slide" Target="slide24.xml"/><Relationship Id="rId7" Type="http://schemas.openxmlformats.org/officeDocument/2006/relationships/slide" Target="slide28.xml"/><Relationship Id="rId12" Type="http://schemas.openxmlformats.org/officeDocument/2006/relationships/slide" Target="slide33.xml"/><Relationship Id="rId2" Type="http://schemas.openxmlformats.org/officeDocument/2006/relationships/image" Target="../media/image53.jpeg"/><Relationship Id="rId16" Type="http://schemas.openxmlformats.org/officeDocument/2006/relationships/slide" Target="slide37.xml"/><Relationship Id="rId1" Type="http://schemas.openxmlformats.org/officeDocument/2006/relationships/slideLayout" Target="../slideLayouts/slideLayout13.xml"/><Relationship Id="rId6" Type="http://schemas.openxmlformats.org/officeDocument/2006/relationships/slide" Target="slide27.xml"/><Relationship Id="rId11" Type="http://schemas.openxmlformats.org/officeDocument/2006/relationships/slide" Target="slide32.xml"/><Relationship Id="rId5" Type="http://schemas.openxmlformats.org/officeDocument/2006/relationships/slide" Target="slide26.xml"/><Relationship Id="rId15" Type="http://schemas.openxmlformats.org/officeDocument/2006/relationships/slide" Target="slide36.xml"/><Relationship Id="rId10" Type="http://schemas.openxmlformats.org/officeDocument/2006/relationships/slide" Target="slide31.xml"/><Relationship Id="rId4" Type="http://schemas.openxmlformats.org/officeDocument/2006/relationships/slide" Target="slide25.xml"/><Relationship Id="rId9" Type="http://schemas.openxmlformats.org/officeDocument/2006/relationships/slide" Target="slide30.xml"/><Relationship Id="rId14" Type="http://schemas.openxmlformats.org/officeDocument/2006/relationships/slide" Target="slide35.xml"/></Relationships>
</file>

<file path=ppt/slides/_rels/slide2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diagramQuickStyle" Target="../diagrams/quickStyle1.xm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svg"/><Relationship Id="rId11" Type="http://schemas.openxmlformats.org/officeDocument/2006/relationships/diagramData" Target="../diagrams/data1.xml"/><Relationship Id="rId5" Type="http://schemas.openxmlformats.org/officeDocument/2006/relationships/image" Target="../media/image8.png"/><Relationship Id="rId15" Type="http://schemas.microsoft.com/office/2007/relationships/diagramDrawing" Target="../diagrams/drawing1.xml"/><Relationship Id="rId10" Type="http://schemas.openxmlformats.org/officeDocument/2006/relationships/image" Target="../media/image21.png"/><Relationship Id="rId4" Type="http://schemas.openxmlformats.org/officeDocument/2006/relationships/image" Target="../media/image17.svg"/><Relationship Id="rId9" Type="http://schemas.openxmlformats.org/officeDocument/2006/relationships/image" Target="../media/image20.gif"/><Relationship Id="rId14"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slide" Target="slide23.xml"/></Relationships>
</file>

<file path=ppt/slides/_rels/slide3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chart" Target="../charts/chart13.xml"/><Relationship Id="rId4" Type="http://schemas.openxmlformats.org/officeDocument/2006/relationships/chart" Target="../charts/chart12.xml"/></Relationships>
</file>

<file path=ppt/slides/_rels/slide34.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18.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hyperlink" Target="https://advantage-marketline-com.libproxy.wlu.ca/Analysis/IndustryProfile/canada-retail-savings-investments-152136/Five%20Forces%20Analysis" TargetMode="External"/><Relationship Id="rId13" Type="http://schemas.openxmlformats.org/officeDocument/2006/relationships/hyperlink" Target="https://vtechworks.lib.vt.edu/bitstream/handle/10919/97778/InvestingStudentMentalHealth.pdf" TargetMode="External"/><Relationship Id="rId3" Type="http://schemas.openxmlformats.org/officeDocument/2006/relationships/hyperlink" Target="https://doi.org/https:/d1wqtxts1xzle7.cloudfront.net/60597322/61-Article_Text-217-4-10-2019070120190914-117644-1nzmw9w-libre.pdf?1568514828=&amp;response-content-disposition=inline%3B+filename%3DTeaching_for_Quality_Learning_at_Changin.pdf&amp;Expires=1669581850&amp;Signature=JbG8xuuorQwJC~R2J5wHPh0X2Q2cCwnrtfp9IseqXkzsyBMC6hoPcAQG4c20DClszDILXjSMx9mYtssBI6cOI61C-lkZMgKd17T3SdP03wUBfoftI3T7WmAuIRfNOJThjAbR2SXjW5d4BVJpL4no35YHNQ~hN~NA-JtQEq3FPqtFD1V0jtUrCTZRdgLxwizJYlZfT2ot0viwEcGa3qCNRM4ittiyXJTbr2lMxCzkEM7QRllu5amvVf4hGuNDwSKK8QEzW0vzCjArRXD6btUKl1pJZTKHrPSaVvjTT5aYnj~NG4bKTHbZLwsH0~bL0sFYzwQX4WLGD~bRV~Lm66SluQ__&amp;Key-Pair-Id=APKAJLOHF5GGSLRBV4ZA" TargetMode="External"/><Relationship Id="rId7" Type="http://schemas.openxmlformats.org/officeDocument/2006/relationships/hyperlink" Target="https://www.wordstream.com/blog/ws/2017/03/08/video-marketing-statistics" TargetMode="External"/><Relationship Id="rId12" Type="http://schemas.openxmlformats.org/officeDocument/2006/relationships/hyperlink" Target="https://www.zoominfo.com/c/wealthsimple-inc/372438746" TargetMode="External"/><Relationship Id="rId2" Type="http://schemas.openxmlformats.org/officeDocument/2006/relationships/hyperlink" Target="https://financesonline.com/gamification-statistics/" TargetMode="External"/><Relationship Id="rId1" Type="http://schemas.openxmlformats.org/officeDocument/2006/relationships/slideLayout" Target="../slideLayouts/slideLayout13.xml"/><Relationship Id="rId6" Type="http://schemas.openxmlformats.org/officeDocument/2006/relationships/hyperlink" Target="https://www.businesswire.com/news/home/20200706005543/en/Generation-Influence-Gen-Z-Study-Reveals-a-New-Digital-Paradigm" TargetMode="External"/><Relationship Id="rId11" Type="http://schemas.openxmlformats.org/officeDocument/2006/relationships/hyperlink" Target="https://www.rbcdirectinvesting.com/practice-accounts.html" TargetMode="External"/><Relationship Id="rId5" Type="http://schemas.openxmlformats.org/officeDocument/2006/relationships/hyperlink" Target="http://Www.businesswire.com" TargetMode="External"/><Relationship Id="rId10" Type="http://schemas.openxmlformats.org/officeDocument/2006/relationships/hyperlink" Target="http://Www.rbcdirectinvesting.com" TargetMode="External"/><Relationship Id="rId4" Type="http://schemas.openxmlformats.org/officeDocument/2006/relationships/hyperlink" Target="https://growjo.com/company/Wealthsimple" TargetMode="External"/><Relationship Id="rId9" Type="http://schemas.openxmlformats.org/officeDocument/2006/relationships/hyperlink" Target="https://advantage-marketline-com.libproxy.wlu.ca/Analysis/IndustryProfile/canada-banks-151545/Five%20Forces%20Analysis" TargetMode="External"/><Relationship Id="rId14" Type="http://schemas.openxmlformats.org/officeDocument/2006/relationships/hyperlink" Target="https://www.tandfonline.com/doi/pdf/10.1080/07448481.2019.1705306?needAccess=true" TargetMode="Externa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3.png"/><Relationship Id="rId7" Type="http://schemas.openxmlformats.org/officeDocument/2006/relationships/diagramLayout" Target="../diagrams/layout2.xml"/><Relationship Id="rId2" Type="http://schemas.openxmlformats.org/officeDocument/2006/relationships/image" Target="../media/image22.jpeg"/><Relationship Id="rId1" Type="http://schemas.openxmlformats.org/officeDocument/2006/relationships/slideLayout" Target="../slideLayouts/slideLayout13.xml"/><Relationship Id="rId6" Type="http://schemas.openxmlformats.org/officeDocument/2006/relationships/diagramData" Target="../diagrams/data2.xml"/><Relationship Id="rId5" Type="http://schemas.openxmlformats.org/officeDocument/2006/relationships/image" Target="../media/image25.svg"/><Relationship Id="rId10" Type="http://schemas.microsoft.com/office/2007/relationships/diagramDrawing" Target="../diagrams/drawing2.xml"/><Relationship Id="rId4" Type="http://schemas.openxmlformats.org/officeDocument/2006/relationships/image" Target="../media/image24.png"/><Relationship Id="rId9"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diagramQuickStyle" Target="../diagrams/quickStyle5.xml"/><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diagramLayout" Target="../diagrams/layout5.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9.svg"/><Relationship Id="rId11" Type="http://schemas.openxmlformats.org/officeDocument/2006/relationships/diagramData" Target="../diagrams/data5.xml"/><Relationship Id="rId5" Type="http://schemas.openxmlformats.org/officeDocument/2006/relationships/image" Target="../media/image28.png"/><Relationship Id="rId15" Type="http://schemas.microsoft.com/office/2007/relationships/diagramDrawing" Target="../diagrams/drawing5.xml"/><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diagramColors" Target="../diagrams/colors5.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diagramQuickStyle" Target="../diagrams/quickStyle6.xml"/><Relationship Id="rId3" Type="http://schemas.openxmlformats.org/officeDocument/2006/relationships/chart" Target="../charts/chart1.xml"/><Relationship Id="rId7" Type="http://schemas.openxmlformats.org/officeDocument/2006/relationships/chart" Target="../charts/chart4.xml"/><Relationship Id="rId12" Type="http://schemas.openxmlformats.org/officeDocument/2006/relationships/diagramLayout" Target="../diagrams/layout6.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chart" Target="../charts/chart3.xml"/><Relationship Id="rId11" Type="http://schemas.openxmlformats.org/officeDocument/2006/relationships/diagramData" Target="../diagrams/data6.xml"/><Relationship Id="rId5" Type="http://schemas.openxmlformats.org/officeDocument/2006/relationships/image" Target="../media/image34.png"/><Relationship Id="rId15" Type="http://schemas.microsoft.com/office/2007/relationships/diagramDrawing" Target="../diagrams/drawing6.xml"/><Relationship Id="rId10" Type="http://schemas.openxmlformats.org/officeDocument/2006/relationships/chart" Target="../charts/chart5.xml"/><Relationship Id="rId4" Type="http://schemas.openxmlformats.org/officeDocument/2006/relationships/chart" Target="../charts/chart2.xml"/><Relationship Id="rId9" Type="http://schemas.openxmlformats.org/officeDocument/2006/relationships/image" Target="../media/image36.png"/><Relationship Id="rId14" Type="http://schemas.openxmlformats.org/officeDocument/2006/relationships/diagramColors" Target="../diagrams/colors6.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diagramQuickStyle" Target="../diagrams/quickStyle7.xml"/><Relationship Id="rId3" Type="http://schemas.openxmlformats.org/officeDocument/2006/relationships/chart" Target="../charts/chart6.xml"/><Relationship Id="rId7" Type="http://schemas.openxmlformats.org/officeDocument/2006/relationships/chart" Target="../charts/chart9.xml"/><Relationship Id="rId12" Type="http://schemas.openxmlformats.org/officeDocument/2006/relationships/diagramLayout" Target="../diagrams/layout7.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chart" Target="../charts/chart8.xml"/><Relationship Id="rId11" Type="http://schemas.openxmlformats.org/officeDocument/2006/relationships/diagramData" Target="../diagrams/data7.xml"/><Relationship Id="rId5" Type="http://schemas.openxmlformats.org/officeDocument/2006/relationships/image" Target="../media/image34.png"/><Relationship Id="rId15" Type="http://schemas.microsoft.com/office/2007/relationships/diagramDrawing" Target="../diagrams/drawing7.xml"/><Relationship Id="rId10" Type="http://schemas.openxmlformats.org/officeDocument/2006/relationships/chart" Target="../charts/chart10.xml"/><Relationship Id="rId4" Type="http://schemas.openxmlformats.org/officeDocument/2006/relationships/chart" Target="../charts/chart7.xml"/><Relationship Id="rId9" Type="http://schemas.openxmlformats.org/officeDocument/2006/relationships/image" Target="../media/image36.png"/><Relationship Id="rId14" Type="http://schemas.openxmlformats.org/officeDocument/2006/relationships/diagramColors" Target="../diagrams/colors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Graphical user interface&#10;&#10;Description automatically generated">
            <a:extLst>
              <a:ext uri="{FF2B5EF4-FFF2-40B4-BE49-F238E27FC236}">
                <a16:creationId xmlns:a16="http://schemas.microsoft.com/office/drawing/2014/main" id="{0F01847F-61CE-8ECD-D5E4-1E8E06D2A60E}"/>
              </a:ext>
            </a:extLst>
          </p:cNvPr>
          <p:cNvPicPr>
            <a:picLocks noChangeAspect="1"/>
          </p:cNvPicPr>
          <p:nvPr/>
        </p:nvPicPr>
        <p:blipFill>
          <a:blip r:embed="rId3"/>
          <a:stretch>
            <a:fillRect/>
          </a:stretch>
        </p:blipFill>
        <p:spPr>
          <a:xfrm>
            <a:off x="285750" y="312648"/>
            <a:ext cx="11620500" cy="6286492"/>
          </a:xfrm>
          <a:prstGeom prst="rect">
            <a:avLst/>
          </a:prstGeom>
        </p:spPr>
      </p:pic>
      <p:sp>
        <p:nvSpPr>
          <p:cNvPr id="4" name="TextBox 3">
            <a:extLst>
              <a:ext uri="{FF2B5EF4-FFF2-40B4-BE49-F238E27FC236}">
                <a16:creationId xmlns:a16="http://schemas.microsoft.com/office/drawing/2014/main" id="{0168879D-4D33-3CCD-24C5-D3E8E6707026}"/>
              </a:ext>
            </a:extLst>
          </p:cNvPr>
          <p:cNvSpPr txBox="1"/>
          <p:nvPr/>
        </p:nvSpPr>
        <p:spPr>
          <a:xfrm>
            <a:off x="988218" y="4251930"/>
            <a:ext cx="5643564" cy="369332"/>
          </a:xfrm>
          <a:prstGeom prst="rect">
            <a:avLst/>
          </a:prstGeom>
          <a:noFill/>
        </p:spPr>
        <p:txBody>
          <a:bodyPr wrap="square" lIns="91440" tIns="45720" rIns="91440" bIns="45720" rtlCol="0" anchor="t">
            <a:spAutoFit/>
          </a:bodyPr>
          <a:lstStyle/>
          <a:p>
            <a:pPr algn="ctr"/>
            <a:r>
              <a:rPr lang="en-US" dirty="0">
                <a:latin typeface="Posterama" panose="020B0504020200020000" pitchFamily="34" charset="0"/>
                <a:cs typeface="Posterama" panose="020B0504020200020000" pitchFamily="34" charset="0"/>
              </a:rPr>
              <a:t>Josh, </a:t>
            </a:r>
            <a:r>
              <a:rPr lang="en-US" dirty="0" err="1">
                <a:latin typeface="Posterama" panose="020B0504020200020000" pitchFamily="34" charset="0"/>
                <a:cs typeface="Posterama" panose="020B0504020200020000" pitchFamily="34" charset="0"/>
              </a:rPr>
              <a:t>Divraj</a:t>
            </a:r>
            <a:r>
              <a:rPr lang="en-US" dirty="0">
                <a:latin typeface="Posterama" panose="020B0504020200020000" pitchFamily="34" charset="0"/>
                <a:cs typeface="Posterama" panose="020B0504020200020000" pitchFamily="34" charset="0"/>
              </a:rPr>
              <a:t>, Tarun, Joseph &amp; Rhea </a:t>
            </a:r>
          </a:p>
        </p:txBody>
      </p:sp>
      <p:sp>
        <p:nvSpPr>
          <p:cNvPr id="6" name="Rectangle 5">
            <a:extLst>
              <a:ext uri="{FF2B5EF4-FFF2-40B4-BE49-F238E27FC236}">
                <a16:creationId xmlns:a16="http://schemas.microsoft.com/office/drawing/2014/main" id="{4B8C3CA5-D25B-5247-6299-103116806AEE}"/>
              </a:ext>
            </a:extLst>
          </p:cNvPr>
          <p:cNvSpPr/>
          <p:nvPr/>
        </p:nvSpPr>
        <p:spPr>
          <a:xfrm>
            <a:off x="916781" y="2750586"/>
            <a:ext cx="5786438" cy="1214438"/>
          </a:xfrm>
          <a:prstGeom prst="rect">
            <a:avLst/>
          </a:prstGeom>
          <a:solidFill>
            <a:srgbClr val="FBF7F4"/>
          </a:solidFill>
          <a:ln>
            <a:solidFill>
              <a:srgbClr val="FBF7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042E20-5CF7-C431-C3A1-A04413B8900E}"/>
              </a:ext>
            </a:extLst>
          </p:cNvPr>
          <p:cNvSpPr txBox="1"/>
          <p:nvPr/>
        </p:nvSpPr>
        <p:spPr>
          <a:xfrm>
            <a:off x="1038225" y="2312938"/>
            <a:ext cx="5543550" cy="1938992"/>
          </a:xfrm>
          <a:prstGeom prst="rect">
            <a:avLst/>
          </a:prstGeom>
          <a:noFill/>
        </p:spPr>
        <p:txBody>
          <a:bodyPr wrap="square" rtlCol="0">
            <a:spAutoFit/>
          </a:bodyPr>
          <a:lstStyle/>
          <a:p>
            <a:pPr algn="ctr"/>
            <a:r>
              <a:rPr lang="en-US" sz="6000" b="1" err="1">
                <a:latin typeface="Posterama" panose="020B0604020202020204" pitchFamily="34" charset="0"/>
                <a:ea typeface="Silom" pitchFamily="2" charset="-34"/>
                <a:cs typeface="Posterama" panose="020B0604020202020204" pitchFamily="34" charset="0"/>
              </a:rPr>
              <a:t>Wealthsimple</a:t>
            </a:r>
            <a:r>
              <a:rPr lang="en-US" sz="6000" b="1">
                <a:latin typeface="Posterama" panose="020B0604020202020204" pitchFamily="34" charset="0"/>
                <a:ea typeface="Silom" pitchFamily="2" charset="-34"/>
                <a:cs typeface="Posterama" panose="020B0604020202020204" pitchFamily="34" charset="0"/>
              </a:rPr>
              <a:t> </a:t>
            </a:r>
          </a:p>
          <a:p>
            <a:pPr algn="ctr"/>
            <a:r>
              <a:rPr lang="en-US" sz="6000" b="1">
                <a:latin typeface="Posterama" panose="020B0604020202020204" pitchFamily="34" charset="0"/>
                <a:ea typeface="Silom" pitchFamily="2" charset="-34"/>
                <a:cs typeface="Posterama" panose="020B0604020202020204" pitchFamily="34" charset="0"/>
              </a:rPr>
              <a:t>Live Case </a:t>
            </a:r>
          </a:p>
        </p:txBody>
      </p:sp>
      <p:sp>
        <p:nvSpPr>
          <p:cNvPr id="5" name="TextBox 4">
            <a:extLst>
              <a:ext uri="{FF2B5EF4-FFF2-40B4-BE49-F238E27FC236}">
                <a16:creationId xmlns:a16="http://schemas.microsoft.com/office/drawing/2014/main" id="{AB397D1E-8E59-7B77-49C8-CDD70186523D}"/>
              </a:ext>
            </a:extLst>
          </p:cNvPr>
          <p:cNvSpPr txBox="1"/>
          <p:nvPr/>
        </p:nvSpPr>
        <p:spPr>
          <a:xfrm>
            <a:off x="4990784" y="6572246"/>
            <a:ext cx="10518298" cy="261610"/>
          </a:xfrm>
          <a:prstGeom prst="rect">
            <a:avLst/>
          </a:prstGeom>
          <a:noFill/>
        </p:spPr>
        <p:txBody>
          <a:bodyPr wrap="square" rtlCol="0">
            <a:spAutoFit/>
          </a:bodyPr>
          <a:lstStyle/>
          <a:p>
            <a:r>
              <a:rPr lang="en-US" sz="1100">
                <a:latin typeface="Century Schoolbook" panose="02040604050505020304" pitchFamily="18" charset="0"/>
              </a:rPr>
              <a:t>Image Source: </a:t>
            </a:r>
            <a:r>
              <a:rPr lang="en-US" sz="1100">
                <a:latin typeface="Century Schoolbook" panose="02040604050505020304" pitchFamily="18" charset="0"/>
                <a:hlinkClick r:id="rId4">
                  <a:extLst>
                    <a:ext uri="{A12FA001-AC4F-418D-AE19-62706E023703}">
                      <ahyp:hlinkClr xmlns:ahyp="http://schemas.microsoft.com/office/drawing/2018/hyperlinkcolor" val="tx"/>
                    </a:ext>
                  </a:extLst>
                </a:hlinkClick>
              </a:rPr>
              <a:t>https://brainstation.io/magazine/wealthsimple-takes-on-big-banks-with-new-spending-account</a:t>
            </a:r>
            <a:r>
              <a:rPr lang="en-US" sz="1100">
                <a:latin typeface="Century Schoolbook" panose="02040604050505020304" pitchFamily="18" charset="0"/>
              </a:rPr>
              <a:t> </a:t>
            </a:r>
          </a:p>
        </p:txBody>
      </p:sp>
      <p:sp>
        <p:nvSpPr>
          <p:cNvPr id="11" name="TextBox 10">
            <a:extLst>
              <a:ext uri="{FF2B5EF4-FFF2-40B4-BE49-F238E27FC236}">
                <a16:creationId xmlns:a16="http://schemas.microsoft.com/office/drawing/2014/main" id="{858635E3-27B2-F71D-351F-A841F1947386}"/>
              </a:ext>
            </a:extLst>
          </p:cNvPr>
          <p:cNvSpPr txBox="1"/>
          <p:nvPr/>
        </p:nvSpPr>
        <p:spPr>
          <a:xfrm>
            <a:off x="988218" y="4908168"/>
            <a:ext cx="5620051" cy="523220"/>
          </a:xfrm>
          <a:prstGeom prst="rect">
            <a:avLst/>
          </a:prstGeom>
          <a:noFill/>
        </p:spPr>
        <p:txBody>
          <a:bodyPr wrap="square" lIns="91440" tIns="45720" rIns="91440" bIns="45720" rtlCol="0" anchor="t">
            <a:spAutoFit/>
          </a:bodyPr>
          <a:lstStyle/>
          <a:p>
            <a:pPr algn="ctr"/>
            <a:r>
              <a:rPr lang="en-US" sz="2800" i="1">
                <a:latin typeface="Posterama" panose="020B0504020200020000" pitchFamily="34" charset="0"/>
                <a:cs typeface="Posterama" panose="020B0504020200020000" pitchFamily="34" charset="0"/>
              </a:rPr>
              <a:t>“True North Consulting”</a:t>
            </a:r>
          </a:p>
        </p:txBody>
      </p:sp>
      <p:cxnSp>
        <p:nvCxnSpPr>
          <p:cNvPr id="14" name="Straight Connector 13">
            <a:extLst>
              <a:ext uri="{FF2B5EF4-FFF2-40B4-BE49-F238E27FC236}">
                <a16:creationId xmlns:a16="http://schemas.microsoft.com/office/drawing/2014/main" id="{4870F120-A02F-7810-A621-C190545649B9}"/>
              </a:ext>
            </a:extLst>
          </p:cNvPr>
          <p:cNvCxnSpPr>
            <a:cxnSpLocks/>
          </p:cNvCxnSpPr>
          <p:nvPr/>
        </p:nvCxnSpPr>
        <p:spPr>
          <a:xfrm>
            <a:off x="1604682" y="4779469"/>
            <a:ext cx="4410636"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02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67EE-67E1-87A9-9596-71DA5B2954AF}"/>
              </a:ext>
            </a:extLst>
          </p:cNvPr>
          <p:cNvSpPr>
            <a:spLocks noGrp="1"/>
          </p:cNvSpPr>
          <p:nvPr>
            <p:ph type="title"/>
          </p:nvPr>
        </p:nvSpPr>
        <p:spPr>
          <a:xfrm>
            <a:off x="263434" y="0"/>
            <a:ext cx="10515600" cy="1325563"/>
          </a:xfrm>
        </p:spPr>
        <p:txBody>
          <a:bodyPr/>
          <a:lstStyle/>
          <a:p>
            <a:r>
              <a:rPr lang="en-US">
                <a:latin typeface="Posterama" panose="020B0504020200020000" pitchFamily="34" charset="0"/>
                <a:cs typeface="Posterama" panose="020B0504020200020000" pitchFamily="34" charset="0"/>
              </a:rPr>
              <a:t>Implementation Plan:</a:t>
            </a:r>
          </a:p>
        </p:txBody>
      </p:sp>
      <p:sp>
        <p:nvSpPr>
          <p:cNvPr id="6" name="Rectangle 5">
            <a:extLst>
              <a:ext uri="{FF2B5EF4-FFF2-40B4-BE49-F238E27FC236}">
                <a16:creationId xmlns:a16="http://schemas.microsoft.com/office/drawing/2014/main" id="{99C8227D-D306-DE39-CD4B-AEFEAEFC160C}"/>
              </a:ext>
            </a:extLst>
          </p:cNvPr>
          <p:cNvSpPr/>
          <p:nvPr/>
        </p:nvSpPr>
        <p:spPr>
          <a:xfrm>
            <a:off x="553453" y="2573919"/>
            <a:ext cx="3206409" cy="779513"/>
          </a:xfrm>
          <a:prstGeom prst="rect">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FA48BA17-494F-589A-02C4-5986BF355125}"/>
              </a:ext>
            </a:extLst>
          </p:cNvPr>
          <p:cNvSpPr/>
          <p:nvPr/>
        </p:nvSpPr>
        <p:spPr>
          <a:xfrm>
            <a:off x="1913021" y="2295862"/>
            <a:ext cx="457198" cy="278057"/>
          </a:xfrm>
          <a:prstGeom prst="triangl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7842C4-90D4-8994-F564-2A39B5B55271}"/>
              </a:ext>
            </a:extLst>
          </p:cNvPr>
          <p:cNvSpPr/>
          <p:nvPr/>
        </p:nvSpPr>
        <p:spPr>
          <a:xfrm>
            <a:off x="679780" y="3322858"/>
            <a:ext cx="2923673" cy="2700224"/>
          </a:xfrm>
          <a:prstGeom prst="rect">
            <a:avLst/>
          </a:prstGeom>
          <a:solidFill>
            <a:srgbClr val="89BDAE">
              <a:alpha val="143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Determine project goals</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Assign development roles for the simulation</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Establish a supplier for the exhibit (Refer to </a:t>
            </a:r>
            <a:r>
              <a:rPr lang="en-US" sz="1700">
                <a:solidFill>
                  <a:schemeClr val="tx1"/>
                </a:solidFill>
                <a:latin typeface="Posterama" panose="020B0504020200020000" pitchFamily="34" charset="0"/>
                <a:ea typeface="+mn-lt"/>
                <a:cs typeface="Posterama" panose="020B0504020200020000" pitchFamily="34" charset="0"/>
                <a:hlinkClick r:id="rId2" action="ppaction://hlinksldjump"/>
              </a:rPr>
              <a:t>Exhibit G</a:t>
            </a:r>
            <a:r>
              <a:rPr lang="en-US" sz="1700">
                <a:solidFill>
                  <a:schemeClr val="tx1"/>
                </a:solidFill>
                <a:latin typeface="Posterama" panose="020B0504020200020000" pitchFamily="34" charset="0"/>
                <a:ea typeface="+mn-lt"/>
                <a:cs typeface="Posterama" panose="020B0504020200020000" pitchFamily="34" charset="0"/>
              </a:rPr>
              <a:t>)</a:t>
            </a:r>
          </a:p>
          <a:p>
            <a:pPr marL="285750" indent="-285750">
              <a:buFont typeface="Wingdings"/>
              <a:buChar char="Ø"/>
            </a:pPr>
            <a:endParaRPr lang="en-US">
              <a:solidFill>
                <a:schemeClr val="tx1"/>
              </a:solidFill>
              <a:latin typeface="Posterama" panose="020B0504020200020000" pitchFamily="34" charset="0"/>
              <a:ea typeface="+mn-lt"/>
              <a:cs typeface="Posterama" panose="020B0504020200020000" pitchFamily="34" charset="0"/>
            </a:endParaRPr>
          </a:p>
          <a:p>
            <a:endParaRPr lang="en-US">
              <a:solidFill>
                <a:schemeClr val="tx1"/>
              </a:solidFill>
              <a:latin typeface="Posterama" panose="020B0504020200020000" pitchFamily="34" charset="0"/>
              <a:ea typeface="+mn-lt"/>
              <a:cs typeface="Posterama" panose="020B0504020200020000" pitchFamily="34" charset="0"/>
            </a:endParaRPr>
          </a:p>
          <a:p>
            <a:endParaRPr lang="en-US">
              <a:solidFill>
                <a:schemeClr val="tx1"/>
              </a:solidFill>
              <a:latin typeface="Posterama" panose="020B0504020200020000" pitchFamily="34" charset="0"/>
              <a:ea typeface="+mn-lt"/>
              <a:cs typeface="Posterama" panose="020B0504020200020000" pitchFamily="34" charset="0"/>
            </a:endParaRPr>
          </a:p>
          <a:p>
            <a:endParaRPr lang="en-US"/>
          </a:p>
        </p:txBody>
      </p:sp>
      <p:cxnSp>
        <p:nvCxnSpPr>
          <p:cNvPr id="11" name="Straight Connector 10">
            <a:extLst>
              <a:ext uri="{FF2B5EF4-FFF2-40B4-BE49-F238E27FC236}">
                <a16:creationId xmlns:a16="http://schemas.microsoft.com/office/drawing/2014/main" id="{2D5D7FF7-7890-D044-E6B2-DE813DE29486}"/>
              </a:ext>
            </a:extLst>
          </p:cNvPr>
          <p:cNvCxnSpPr>
            <a:cxnSpLocks/>
          </p:cNvCxnSpPr>
          <p:nvPr/>
        </p:nvCxnSpPr>
        <p:spPr>
          <a:xfrm>
            <a:off x="0" y="1325563"/>
            <a:ext cx="1219200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2102D190-E6E0-BA22-91FE-E183BBFBE380}"/>
              </a:ext>
            </a:extLst>
          </p:cNvPr>
          <p:cNvSpPr/>
          <p:nvPr/>
        </p:nvSpPr>
        <p:spPr>
          <a:xfrm>
            <a:off x="4506344" y="2588714"/>
            <a:ext cx="3206410" cy="764718"/>
          </a:xfrm>
          <a:prstGeom prst="rect">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542FE005-674C-2351-2651-D00B104DAA67}"/>
              </a:ext>
            </a:extLst>
          </p:cNvPr>
          <p:cNvSpPr/>
          <p:nvPr/>
        </p:nvSpPr>
        <p:spPr>
          <a:xfrm>
            <a:off x="5941597" y="2310657"/>
            <a:ext cx="457198" cy="278057"/>
          </a:xfrm>
          <a:prstGeom prst="triangl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8F5446-634D-2392-5294-D62EAB239B59}"/>
              </a:ext>
            </a:extLst>
          </p:cNvPr>
          <p:cNvSpPr/>
          <p:nvPr/>
        </p:nvSpPr>
        <p:spPr>
          <a:xfrm>
            <a:off x="4635645" y="3353432"/>
            <a:ext cx="2992377" cy="2669649"/>
          </a:xfrm>
          <a:prstGeom prst="rect">
            <a:avLst/>
          </a:prstGeom>
          <a:solidFill>
            <a:srgbClr val="FFD87F">
              <a:alpha val="143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Continue building the Student Starter Platform</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Begin re-purposing masterclass modules</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Contact Universities for access to campus space (Refer to </a:t>
            </a:r>
            <a:r>
              <a:rPr lang="en-US" sz="1700">
                <a:solidFill>
                  <a:schemeClr val="tx1"/>
                </a:solidFill>
                <a:latin typeface="Posterama" panose="020B0504020200020000" pitchFamily="34" charset="0"/>
                <a:ea typeface="+mn-lt"/>
                <a:cs typeface="Posterama" panose="020B0504020200020000" pitchFamily="34" charset="0"/>
                <a:hlinkClick r:id="rId2" action="ppaction://hlinksldjump"/>
              </a:rPr>
              <a:t>Exhibit G</a:t>
            </a:r>
            <a:r>
              <a:rPr lang="en-US" sz="1700">
                <a:solidFill>
                  <a:schemeClr val="tx1"/>
                </a:solidFill>
                <a:latin typeface="Posterama" panose="020B0504020200020000" pitchFamily="34" charset="0"/>
                <a:ea typeface="+mn-lt"/>
                <a:cs typeface="Posterama" panose="020B0504020200020000" pitchFamily="34" charset="0"/>
              </a:rPr>
              <a:t>)</a:t>
            </a:r>
          </a:p>
          <a:p>
            <a:endParaRPr lang="en-US">
              <a:solidFill>
                <a:schemeClr val="tx1"/>
              </a:solidFill>
              <a:latin typeface="Posterama" panose="020B0504020200020000" pitchFamily="34" charset="0"/>
              <a:ea typeface="+mn-lt"/>
              <a:cs typeface="Posterama" panose="020B0504020200020000" pitchFamily="34" charset="0"/>
            </a:endParaRPr>
          </a:p>
          <a:p>
            <a:endParaRPr lang="en-US"/>
          </a:p>
        </p:txBody>
      </p:sp>
      <p:sp>
        <p:nvSpPr>
          <p:cNvPr id="16" name="Rectangle 15">
            <a:extLst>
              <a:ext uri="{FF2B5EF4-FFF2-40B4-BE49-F238E27FC236}">
                <a16:creationId xmlns:a16="http://schemas.microsoft.com/office/drawing/2014/main" id="{9361B630-A4E2-4966-DFCD-A2669262977A}"/>
              </a:ext>
            </a:extLst>
          </p:cNvPr>
          <p:cNvSpPr/>
          <p:nvPr/>
        </p:nvSpPr>
        <p:spPr>
          <a:xfrm>
            <a:off x="8271191" y="2573919"/>
            <a:ext cx="3367356" cy="779513"/>
          </a:xfrm>
          <a:prstGeom prst="rect">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67DB9CC6-8459-76E3-5769-AC7207DA77F1}"/>
              </a:ext>
            </a:extLst>
          </p:cNvPr>
          <p:cNvSpPr/>
          <p:nvPr/>
        </p:nvSpPr>
        <p:spPr>
          <a:xfrm>
            <a:off x="9736820" y="2310657"/>
            <a:ext cx="457198" cy="278057"/>
          </a:xfrm>
          <a:prstGeom prst="triangl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E1BD5E-931E-E3E3-3ECE-1ACB39A5C2AE}"/>
              </a:ext>
            </a:extLst>
          </p:cNvPr>
          <p:cNvSpPr/>
          <p:nvPr/>
        </p:nvSpPr>
        <p:spPr>
          <a:xfrm>
            <a:off x="8459236" y="3331526"/>
            <a:ext cx="2992377" cy="2691556"/>
          </a:xfrm>
          <a:prstGeom prst="rect">
            <a:avLst/>
          </a:prstGeom>
          <a:solidFill>
            <a:srgbClr val="89BDAE">
              <a:alpha val="143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a:buChar char="Ø"/>
            </a:pPr>
            <a:endParaRPr lang="en-US">
              <a:solidFill>
                <a:schemeClr val="tx1"/>
              </a:solidFill>
              <a:ea typeface="+mn-lt"/>
              <a:cs typeface="+mn-lt"/>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Launch simulation</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Roll out campus marketing initiative</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Fix any errors and problems within the simulation upon receiving user feedback (Refer to </a:t>
            </a:r>
            <a:r>
              <a:rPr lang="en-US" sz="1700">
                <a:solidFill>
                  <a:schemeClr val="tx1"/>
                </a:solidFill>
                <a:latin typeface="Posterama" panose="020B0504020200020000" pitchFamily="34" charset="0"/>
                <a:ea typeface="+mn-lt"/>
                <a:cs typeface="Posterama" panose="020B0504020200020000" pitchFamily="34" charset="0"/>
                <a:hlinkClick r:id="rId2" action="ppaction://hlinksldjump"/>
              </a:rPr>
              <a:t>Exhibit G</a:t>
            </a:r>
            <a:r>
              <a:rPr lang="en-US" sz="1700">
                <a:solidFill>
                  <a:schemeClr val="tx1"/>
                </a:solidFill>
                <a:latin typeface="Posterama" panose="020B0504020200020000" pitchFamily="34" charset="0"/>
                <a:ea typeface="+mn-lt"/>
                <a:cs typeface="Posterama" panose="020B0504020200020000" pitchFamily="34" charset="0"/>
              </a:rPr>
              <a:t>)</a:t>
            </a:r>
            <a:endParaRPr lang="en-US" sz="1700">
              <a:solidFill>
                <a:schemeClr val="tx1"/>
              </a:solidFill>
              <a:latin typeface="Posterama" panose="020B0504020200020000" pitchFamily="34" charset="0"/>
              <a:cs typeface="Posterama" panose="020B0504020200020000" pitchFamily="34" charset="0"/>
            </a:endParaRPr>
          </a:p>
          <a:p>
            <a:pPr algn="ctr"/>
            <a:endParaRPr lang="en-US"/>
          </a:p>
        </p:txBody>
      </p:sp>
      <p:sp>
        <p:nvSpPr>
          <p:cNvPr id="20" name="Oval 19">
            <a:extLst>
              <a:ext uri="{FF2B5EF4-FFF2-40B4-BE49-F238E27FC236}">
                <a16:creationId xmlns:a16="http://schemas.microsoft.com/office/drawing/2014/main" id="{92051CEB-FF26-3DA8-BFF3-D830F35EBD19}"/>
              </a:ext>
            </a:extLst>
          </p:cNvPr>
          <p:cNvSpPr/>
          <p:nvPr/>
        </p:nvSpPr>
        <p:spPr>
          <a:xfrm>
            <a:off x="1792704" y="1491940"/>
            <a:ext cx="709864" cy="725260"/>
          </a:xfrm>
          <a:prstGeom prst="ellipse">
            <a:avLst/>
          </a:prstGeom>
          <a:solidFill>
            <a:srgbClr val="89BDAE">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53F4F3BF-F653-D04A-550A-C17C62D1ECF8}"/>
              </a:ext>
            </a:extLst>
          </p:cNvPr>
          <p:cNvCxnSpPr>
            <a:cxnSpLocks/>
            <a:endCxn id="20" idx="2"/>
          </p:cNvCxnSpPr>
          <p:nvPr/>
        </p:nvCxnSpPr>
        <p:spPr>
          <a:xfrm rot="16200000" flipH="1">
            <a:off x="1331844" y="1393710"/>
            <a:ext cx="517918" cy="403802"/>
          </a:xfrm>
          <a:prstGeom prst="bentConnector2">
            <a:avLst/>
          </a:prstGeom>
          <a:ln>
            <a:solidFill>
              <a:srgbClr val="457B6C"/>
            </a:solidFill>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6482BFCF-EA87-73EE-1303-A0A640F13410}"/>
              </a:ext>
            </a:extLst>
          </p:cNvPr>
          <p:cNvCxnSpPr>
            <a:cxnSpLocks/>
            <a:stCxn id="20" idx="6"/>
          </p:cNvCxnSpPr>
          <p:nvPr/>
        </p:nvCxnSpPr>
        <p:spPr>
          <a:xfrm flipV="1">
            <a:off x="2502568" y="1336651"/>
            <a:ext cx="367706" cy="517919"/>
          </a:xfrm>
          <a:prstGeom prst="bentConnector2">
            <a:avLst/>
          </a:prstGeom>
          <a:ln>
            <a:solidFill>
              <a:srgbClr val="457B6C"/>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31D783C-DBE7-CC2F-70AA-4855A21C37C5}"/>
              </a:ext>
            </a:extLst>
          </p:cNvPr>
          <p:cNvSpPr/>
          <p:nvPr/>
        </p:nvSpPr>
        <p:spPr>
          <a:xfrm>
            <a:off x="1864894" y="1582749"/>
            <a:ext cx="565483" cy="561211"/>
          </a:xfrm>
          <a:prstGeom prst="ellips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30622EF-F371-8C7F-E38D-32808555624E}"/>
              </a:ext>
            </a:extLst>
          </p:cNvPr>
          <p:cNvSpPr/>
          <p:nvPr/>
        </p:nvSpPr>
        <p:spPr>
          <a:xfrm>
            <a:off x="5799481" y="1491940"/>
            <a:ext cx="709864" cy="725260"/>
          </a:xfrm>
          <a:prstGeom prst="ellipse">
            <a:avLst/>
          </a:prstGeom>
          <a:solidFill>
            <a:srgbClr val="FFD87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Elbow Connector 30">
            <a:extLst>
              <a:ext uri="{FF2B5EF4-FFF2-40B4-BE49-F238E27FC236}">
                <a16:creationId xmlns:a16="http://schemas.microsoft.com/office/drawing/2014/main" id="{3BAD7DCE-8235-4F5D-D1A0-2226D02697DF}"/>
              </a:ext>
            </a:extLst>
          </p:cNvPr>
          <p:cNvCxnSpPr>
            <a:cxnSpLocks/>
            <a:endCxn id="30" idx="2"/>
          </p:cNvCxnSpPr>
          <p:nvPr/>
        </p:nvCxnSpPr>
        <p:spPr>
          <a:xfrm rot="16200000" flipH="1">
            <a:off x="5338621" y="1393710"/>
            <a:ext cx="517918" cy="403802"/>
          </a:xfrm>
          <a:prstGeom prst="bentConnector2">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DE95648-C9F7-A9C4-C158-EC4C6CC945A0}"/>
              </a:ext>
            </a:extLst>
          </p:cNvPr>
          <p:cNvCxnSpPr>
            <a:cxnSpLocks/>
            <a:stCxn id="30" idx="6"/>
          </p:cNvCxnSpPr>
          <p:nvPr/>
        </p:nvCxnSpPr>
        <p:spPr>
          <a:xfrm flipV="1">
            <a:off x="6509345" y="1336651"/>
            <a:ext cx="367706" cy="517919"/>
          </a:xfrm>
          <a:prstGeom prst="bentConnector2">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2975B3FA-98F6-849A-47C0-21C5CE8D1B8A}"/>
              </a:ext>
            </a:extLst>
          </p:cNvPr>
          <p:cNvSpPr/>
          <p:nvPr/>
        </p:nvSpPr>
        <p:spPr>
          <a:xfrm>
            <a:off x="5871671" y="1582749"/>
            <a:ext cx="565483" cy="561211"/>
          </a:xfrm>
          <a:prstGeom prst="ellips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449E53B-96EC-504B-4D5C-CBF9D5226B9C}"/>
              </a:ext>
            </a:extLst>
          </p:cNvPr>
          <p:cNvSpPr/>
          <p:nvPr/>
        </p:nvSpPr>
        <p:spPr>
          <a:xfrm>
            <a:off x="9617242" y="1491940"/>
            <a:ext cx="709864" cy="725260"/>
          </a:xfrm>
          <a:prstGeom prst="ellipse">
            <a:avLst/>
          </a:prstGeom>
          <a:solidFill>
            <a:srgbClr val="89BDAE">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AA5355DE-72FA-0DB9-9236-5C5E83412E3D}"/>
              </a:ext>
            </a:extLst>
          </p:cNvPr>
          <p:cNvCxnSpPr>
            <a:cxnSpLocks/>
            <a:endCxn id="34" idx="2"/>
          </p:cNvCxnSpPr>
          <p:nvPr/>
        </p:nvCxnSpPr>
        <p:spPr>
          <a:xfrm rot="16200000" flipH="1">
            <a:off x="9156382" y="1393710"/>
            <a:ext cx="517918" cy="40380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A2FF49C4-714F-B632-473B-42230DC03E81}"/>
              </a:ext>
            </a:extLst>
          </p:cNvPr>
          <p:cNvCxnSpPr>
            <a:cxnSpLocks/>
            <a:stCxn id="34" idx="6"/>
          </p:cNvCxnSpPr>
          <p:nvPr/>
        </p:nvCxnSpPr>
        <p:spPr>
          <a:xfrm flipV="1">
            <a:off x="10327106" y="1336651"/>
            <a:ext cx="367706" cy="51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F68685-6243-329D-4402-77756664BE12}"/>
              </a:ext>
            </a:extLst>
          </p:cNvPr>
          <p:cNvSpPr/>
          <p:nvPr/>
        </p:nvSpPr>
        <p:spPr>
          <a:xfrm>
            <a:off x="9689432" y="1582749"/>
            <a:ext cx="565483" cy="561211"/>
          </a:xfrm>
          <a:prstGeom prst="ellips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Seed Packet outline">
            <a:extLst>
              <a:ext uri="{FF2B5EF4-FFF2-40B4-BE49-F238E27FC236}">
                <a16:creationId xmlns:a16="http://schemas.microsoft.com/office/drawing/2014/main" id="{55B990EA-80B2-A899-ADBB-CCCE29D8E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2170" y="1671957"/>
            <a:ext cx="424560" cy="424560"/>
          </a:xfrm>
          <a:prstGeom prst="rect">
            <a:avLst/>
          </a:prstGeom>
        </p:spPr>
      </p:pic>
      <p:pic>
        <p:nvPicPr>
          <p:cNvPr id="47" name="Graphic 46" descr="Watering pot outline">
            <a:extLst>
              <a:ext uri="{FF2B5EF4-FFF2-40B4-BE49-F238E27FC236}">
                <a16:creationId xmlns:a16="http://schemas.microsoft.com/office/drawing/2014/main" id="{40BF60D4-770F-0A2B-9061-65887259EF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5841" y="1601849"/>
            <a:ext cx="471596" cy="471596"/>
          </a:xfrm>
          <a:prstGeom prst="rect">
            <a:avLst/>
          </a:prstGeom>
        </p:spPr>
      </p:pic>
      <p:pic>
        <p:nvPicPr>
          <p:cNvPr id="53" name="Graphic 52" descr="Plant outline">
            <a:extLst>
              <a:ext uri="{FF2B5EF4-FFF2-40B4-BE49-F238E27FC236}">
                <a16:creationId xmlns:a16="http://schemas.microsoft.com/office/drawing/2014/main" id="{C5722D4E-83EA-7E84-DBFC-C8ED764DFF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30800" y="1625970"/>
            <a:ext cx="457200" cy="457200"/>
          </a:xfrm>
          <a:prstGeom prst="rect">
            <a:avLst/>
          </a:prstGeom>
        </p:spPr>
      </p:pic>
      <p:sp>
        <p:nvSpPr>
          <p:cNvPr id="54" name="TextBox 53">
            <a:extLst>
              <a:ext uri="{FF2B5EF4-FFF2-40B4-BE49-F238E27FC236}">
                <a16:creationId xmlns:a16="http://schemas.microsoft.com/office/drawing/2014/main" id="{D2FCF428-A62B-6638-10D7-90552F04EB55}"/>
              </a:ext>
            </a:extLst>
          </p:cNvPr>
          <p:cNvSpPr txBox="1"/>
          <p:nvPr/>
        </p:nvSpPr>
        <p:spPr>
          <a:xfrm>
            <a:off x="1045262" y="2670591"/>
            <a:ext cx="2273968" cy="615553"/>
          </a:xfrm>
          <a:prstGeom prst="rect">
            <a:avLst/>
          </a:prstGeom>
          <a:noFill/>
        </p:spPr>
        <p:txBody>
          <a:bodyPr wrap="square" rtlCol="0">
            <a:spAutoFit/>
          </a:bodyPr>
          <a:lstStyle/>
          <a:p>
            <a:pPr algn="ctr"/>
            <a:r>
              <a:rPr lang="en-US" b="1">
                <a:latin typeface="Posterama" panose="020B0504020200020000" pitchFamily="34" charset="0"/>
                <a:cs typeface="Posterama" panose="020B0504020200020000" pitchFamily="34" charset="0"/>
              </a:rPr>
              <a:t>Short Term </a:t>
            </a:r>
          </a:p>
          <a:p>
            <a:pPr algn="ctr"/>
            <a:r>
              <a:rPr lang="en-US" sz="1600">
                <a:latin typeface="Posterama" panose="020B0504020200020000" pitchFamily="34" charset="0"/>
                <a:cs typeface="Posterama" panose="020B0504020200020000" pitchFamily="34" charset="0"/>
              </a:rPr>
              <a:t>2 – 3 Months</a:t>
            </a:r>
          </a:p>
        </p:txBody>
      </p:sp>
      <p:sp>
        <p:nvSpPr>
          <p:cNvPr id="55" name="TextBox 54">
            <a:extLst>
              <a:ext uri="{FF2B5EF4-FFF2-40B4-BE49-F238E27FC236}">
                <a16:creationId xmlns:a16="http://schemas.microsoft.com/office/drawing/2014/main" id="{BFC4E85F-21FA-EE67-1F28-DC842E2B943F}"/>
              </a:ext>
            </a:extLst>
          </p:cNvPr>
          <p:cNvSpPr txBox="1"/>
          <p:nvPr/>
        </p:nvSpPr>
        <p:spPr>
          <a:xfrm>
            <a:off x="5004655" y="2682171"/>
            <a:ext cx="2273968" cy="615553"/>
          </a:xfrm>
          <a:prstGeom prst="rect">
            <a:avLst/>
          </a:prstGeom>
          <a:noFill/>
        </p:spPr>
        <p:txBody>
          <a:bodyPr wrap="square" rtlCol="0">
            <a:spAutoFit/>
          </a:bodyPr>
          <a:lstStyle/>
          <a:p>
            <a:pPr algn="ctr"/>
            <a:r>
              <a:rPr lang="en-US" b="1">
                <a:latin typeface="Posterama" panose="020B0504020200020000" pitchFamily="34" charset="0"/>
                <a:cs typeface="Posterama" panose="020B0504020200020000" pitchFamily="34" charset="0"/>
              </a:rPr>
              <a:t>Medium Term</a:t>
            </a:r>
          </a:p>
          <a:p>
            <a:pPr algn="ctr"/>
            <a:r>
              <a:rPr lang="en-US" sz="1600">
                <a:latin typeface="Posterama" panose="020B0504020200020000" pitchFamily="34" charset="0"/>
                <a:cs typeface="Posterama" panose="020B0504020200020000" pitchFamily="34" charset="0"/>
              </a:rPr>
              <a:t>4-7 Months</a:t>
            </a:r>
          </a:p>
        </p:txBody>
      </p:sp>
      <p:sp>
        <p:nvSpPr>
          <p:cNvPr id="57" name="TextBox 56">
            <a:extLst>
              <a:ext uri="{FF2B5EF4-FFF2-40B4-BE49-F238E27FC236}">
                <a16:creationId xmlns:a16="http://schemas.microsoft.com/office/drawing/2014/main" id="{8FFAA723-A92A-6983-15E0-DF6830DC0EF3}"/>
              </a:ext>
            </a:extLst>
          </p:cNvPr>
          <p:cNvSpPr txBox="1"/>
          <p:nvPr/>
        </p:nvSpPr>
        <p:spPr>
          <a:xfrm>
            <a:off x="6877051" y="2648010"/>
            <a:ext cx="6145127" cy="615553"/>
          </a:xfrm>
          <a:prstGeom prst="rect">
            <a:avLst/>
          </a:prstGeom>
          <a:noFill/>
        </p:spPr>
        <p:txBody>
          <a:bodyPr wrap="square">
            <a:spAutoFit/>
          </a:bodyPr>
          <a:lstStyle/>
          <a:p>
            <a:pPr algn="ctr"/>
            <a:r>
              <a:rPr lang="en-US" b="1">
                <a:latin typeface="Posterama" panose="020B0504020200020000" pitchFamily="34" charset="0"/>
                <a:cs typeface="Posterama" panose="020B0504020200020000" pitchFamily="34" charset="0"/>
              </a:rPr>
              <a:t>Long Term</a:t>
            </a:r>
          </a:p>
          <a:p>
            <a:pPr algn="ctr"/>
            <a:r>
              <a:rPr lang="en-US" sz="1600">
                <a:latin typeface="Posterama" panose="020B0504020200020000" pitchFamily="34" charset="0"/>
                <a:cs typeface="Posterama" panose="020B0504020200020000" pitchFamily="34" charset="0"/>
              </a:rPr>
              <a:t>8 – 12 Months</a:t>
            </a:r>
          </a:p>
        </p:txBody>
      </p:sp>
      <p:sp>
        <p:nvSpPr>
          <p:cNvPr id="3" name="TextBox 2">
            <a:extLst>
              <a:ext uri="{FF2B5EF4-FFF2-40B4-BE49-F238E27FC236}">
                <a16:creationId xmlns:a16="http://schemas.microsoft.com/office/drawing/2014/main" id="{C5A6CCE3-42E4-EA2E-B700-BE0378728E61}"/>
              </a:ext>
            </a:extLst>
          </p:cNvPr>
          <p:cNvSpPr txBox="1"/>
          <p:nvPr/>
        </p:nvSpPr>
        <p:spPr>
          <a:xfrm>
            <a:off x="240129" y="916900"/>
            <a:ext cx="5379999" cy="369332"/>
          </a:xfrm>
          <a:prstGeom prst="rect">
            <a:avLst/>
          </a:prstGeom>
          <a:noFill/>
        </p:spPr>
        <p:txBody>
          <a:bodyPr wrap="none" rtlCol="0">
            <a:spAutoFit/>
          </a:bodyPr>
          <a:lstStyle/>
          <a:p>
            <a:r>
              <a:rPr lang="en-CA">
                <a:latin typeface="Posterama" panose="020B0504020200020000" pitchFamily="34" charset="0"/>
                <a:cs typeface="Posterama" panose="020B0504020200020000" pitchFamily="34" charset="0"/>
              </a:rPr>
              <a:t>Refer to </a:t>
            </a:r>
            <a:r>
              <a:rPr lang="en-CA">
                <a:latin typeface="Posterama" panose="020B0504020200020000" pitchFamily="34" charset="0"/>
                <a:cs typeface="Posterama" panose="020B0504020200020000" pitchFamily="34" charset="0"/>
                <a:hlinkClick r:id="rId9" action="ppaction://hlinksldjump"/>
              </a:rPr>
              <a:t>Exhibit F</a:t>
            </a:r>
            <a:r>
              <a:rPr lang="en-CA">
                <a:latin typeface="Posterama" panose="020B0504020200020000" pitchFamily="34" charset="0"/>
                <a:cs typeface="Posterama" panose="020B0504020200020000" pitchFamily="34" charset="0"/>
              </a:rPr>
              <a:t> for a more detailed breakdown</a:t>
            </a:r>
          </a:p>
        </p:txBody>
      </p:sp>
      <p:sp>
        <p:nvSpPr>
          <p:cNvPr id="4" name="Rectangle 3">
            <a:extLst>
              <a:ext uri="{FF2B5EF4-FFF2-40B4-BE49-F238E27FC236}">
                <a16:creationId xmlns:a16="http://schemas.microsoft.com/office/drawing/2014/main" id="{0E97986F-DB0B-9AC3-7511-4D6B85AB046B}"/>
              </a:ext>
            </a:extLst>
          </p:cNvPr>
          <p:cNvSpPr/>
          <p:nvPr/>
        </p:nvSpPr>
        <p:spPr>
          <a:xfrm>
            <a:off x="3886189" y="1327247"/>
            <a:ext cx="8096738" cy="4809654"/>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4" name="Group 43">
            <a:extLst>
              <a:ext uri="{FF2B5EF4-FFF2-40B4-BE49-F238E27FC236}">
                <a16:creationId xmlns:a16="http://schemas.microsoft.com/office/drawing/2014/main" id="{DBA8E44B-7F48-B3E5-264D-5AEB73A17D61}"/>
              </a:ext>
            </a:extLst>
          </p:cNvPr>
          <p:cNvGrpSpPr/>
          <p:nvPr/>
        </p:nvGrpSpPr>
        <p:grpSpPr>
          <a:xfrm>
            <a:off x="206563" y="6265522"/>
            <a:ext cx="11778874" cy="711880"/>
            <a:chOff x="206563" y="6265522"/>
            <a:chExt cx="11778874" cy="711880"/>
          </a:xfrm>
        </p:grpSpPr>
        <p:graphicFrame>
          <p:nvGraphicFramePr>
            <p:cNvPr id="46" name="Diagram 45">
              <a:extLst>
                <a:ext uri="{FF2B5EF4-FFF2-40B4-BE49-F238E27FC236}">
                  <a16:creationId xmlns:a16="http://schemas.microsoft.com/office/drawing/2014/main" id="{BB4E60C0-B5D1-AA46-8187-82AFEC79B806}"/>
                </a:ext>
              </a:extLst>
            </p:cNvPr>
            <p:cNvGraphicFramePr/>
            <p:nvPr>
              <p:extLst>
                <p:ext uri="{D42A27DB-BD31-4B8C-83A1-F6EECF244321}">
                  <p14:modId xmlns:p14="http://schemas.microsoft.com/office/powerpoint/2010/main" val="2712046110"/>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8" name="TextBox 47">
              <a:extLst>
                <a:ext uri="{FF2B5EF4-FFF2-40B4-BE49-F238E27FC236}">
                  <a16:creationId xmlns:a16="http://schemas.microsoft.com/office/drawing/2014/main" id="{AF31152C-0BE9-7C47-1FEB-187DFE02A781}"/>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49" name="TextBox 48">
              <a:extLst>
                <a:ext uri="{FF2B5EF4-FFF2-40B4-BE49-F238E27FC236}">
                  <a16:creationId xmlns:a16="http://schemas.microsoft.com/office/drawing/2014/main" id="{3D5D8D21-AE42-4CEB-A4CA-2E1D74C8823E}"/>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50" name="TextBox 49">
              <a:extLst>
                <a:ext uri="{FF2B5EF4-FFF2-40B4-BE49-F238E27FC236}">
                  <a16:creationId xmlns:a16="http://schemas.microsoft.com/office/drawing/2014/main" id="{7A10E752-C8D1-DBD5-705D-1EB506E0115F}"/>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51" name="TextBox 50">
              <a:extLst>
                <a:ext uri="{FF2B5EF4-FFF2-40B4-BE49-F238E27FC236}">
                  <a16:creationId xmlns:a16="http://schemas.microsoft.com/office/drawing/2014/main" id="{03787E9A-5AE1-3D1A-4651-89D9A7624F6A}"/>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125628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67EE-67E1-87A9-9596-71DA5B2954AF}"/>
              </a:ext>
            </a:extLst>
          </p:cNvPr>
          <p:cNvSpPr>
            <a:spLocks noGrp="1"/>
          </p:cNvSpPr>
          <p:nvPr>
            <p:ph type="title"/>
          </p:nvPr>
        </p:nvSpPr>
        <p:spPr>
          <a:xfrm>
            <a:off x="263434" y="0"/>
            <a:ext cx="10515600" cy="1325563"/>
          </a:xfrm>
        </p:spPr>
        <p:txBody>
          <a:bodyPr/>
          <a:lstStyle/>
          <a:p>
            <a:r>
              <a:rPr lang="en-US">
                <a:latin typeface="Posterama" panose="020B0504020200020000" pitchFamily="34" charset="0"/>
                <a:cs typeface="Posterama" panose="020B0504020200020000" pitchFamily="34" charset="0"/>
              </a:rPr>
              <a:t>Implementation Plan:</a:t>
            </a:r>
          </a:p>
        </p:txBody>
      </p:sp>
      <p:sp>
        <p:nvSpPr>
          <p:cNvPr id="6" name="Rectangle 5">
            <a:extLst>
              <a:ext uri="{FF2B5EF4-FFF2-40B4-BE49-F238E27FC236}">
                <a16:creationId xmlns:a16="http://schemas.microsoft.com/office/drawing/2014/main" id="{99C8227D-D306-DE39-CD4B-AEFEAEFC160C}"/>
              </a:ext>
            </a:extLst>
          </p:cNvPr>
          <p:cNvSpPr/>
          <p:nvPr/>
        </p:nvSpPr>
        <p:spPr>
          <a:xfrm>
            <a:off x="553453" y="2573919"/>
            <a:ext cx="3206409" cy="779513"/>
          </a:xfrm>
          <a:prstGeom prst="rect">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FA48BA17-494F-589A-02C4-5986BF355125}"/>
              </a:ext>
            </a:extLst>
          </p:cNvPr>
          <p:cNvSpPr/>
          <p:nvPr/>
        </p:nvSpPr>
        <p:spPr>
          <a:xfrm>
            <a:off x="1913021" y="2295862"/>
            <a:ext cx="457198" cy="278057"/>
          </a:xfrm>
          <a:prstGeom prst="triangl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7842C4-90D4-8994-F564-2A39B5B55271}"/>
              </a:ext>
            </a:extLst>
          </p:cNvPr>
          <p:cNvSpPr/>
          <p:nvPr/>
        </p:nvSpPr>
        <p:spPr>
          <a:xfrm>
            <a:off x="679780" y="3322858"/>
            <a:ext cx="2923673" cy="2700224"/>
          </a:xfrm>
          <a:prstGeom prst="rect">
            <a:avLst/>
          </a:prstGeom>
          <a:solidFill>
            <a:srgbClr val="89BDAE">
              <a:alpha val="143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Determine project goals</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Assign development roles for the simulation</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Establish a supplier for the exhibit (Refer to </a:t>
            </a:r>
            <a:r>
              <a:rPr lang="en-US" sz="1700">
                <a:solidFill>
                  <a:schemeClr val="tx1"/>
                </a:solidFill>
                <a:latin typeface="Posterama" panose="020B0504020200020000" pitchFamily="34" charset="0"/>
                <a:ea typeface="+mn-lt"/>
                <a:cs typeface="Posterama" panose="020B0504020200020000" pitchFamily="34" charset="0"/>
                <a:hlinkClick r:id="rId2" action="ppaction://hlinksldjump"/>
              </a:rPr>
              <a:t>Exhibit G</a:t>
            </a:r>
            <a:r>
              <a:rPr lang="en-US" sz="1700">
                <a:solidFill>
                  <a:schemeClr val="tx1"/>
                </a:solidFill>
                <a:latin typeface="Posterama" panose="020B0504020200020000" pitchFamily="34" charset="0"/>
                <a:ea typeface="+mn-lt"/>
                <a:cs typeface="Posterama" panose="020B0504020200020000" pitchFamily="34" charset="0"/>
              </a:rPr>
              <a:t>)</a:t>
            </a:r>
          </a:p>
          <a:p>
            <a:pPr marL="285750" indent="-285750">
              <a:buFont typeface="Wingdings"/>
              <a:buChar char="Ø"/>
            </a:pPr>
            <a:endParaRPr lang="en-US">
              <a:solidFill>
                <a:schemeClr val="tx1"/>
              </a:solidFill>
              <a:latin typeface="Posterama" panose="020B0504020200020000" pitchFamily="34" charset="0"/>
              <a:ea typeface="+mn-lt"/>
              <a:cs typeface="Posterama" panose="020B0504020200020000" pitchFamily="34" charset="0"/>
            </a:endParaRPr>
          </a:p>
          <a:p>
            <a:endParaRPr lang="en-US">
              <a:solidFill>
                <a:schemeClr val="tx1"/>
              </a:solidFill>
              <a:latin typeface="Posterama" panose="020B0504020200020000" pitchFamily="34" charset="0"/>
              <a:ea typeface="+mn-lt"/>
              <a:cs typeface="Posterama" panose="020B0504020200020000" pitchFamily="34" charset="0"/>
            </a:endParaRPr>
          </a:p>
          <a:p>
            <a:endParaRPr lang="en-US">
              <a:solidFill>
                <a:schemeClr val="tx1"/>
              </a:solidFill>
              <a:latin typeface="Posterama" panose="020B0504020200020000" pitchFamily="34" charset="0"/>
              <a:ea typeface="+mn-lt"/>
              <a:cs typeface="Posterama" panose="020B0504020200020000" pitchFamily="34" charset="0"/>
            </a:endParaRPr>
          </a:p>
          <a:p>
            <a:endParaRPr lang="en-US"/>
          </a:p>
        </p:txBody>
      </p:sp>
      <p:cxnSp>
        <p:nvCxnSpPr>
          <p:cNvPr id="11" name="Straight Connector 10">
            <a:extLst>
              <a:ext uri="{FF2B5EF4-FFF2-40B4-BE49-F238E27FC236}">
                <a16:creationId xmlns:a16="http://schemas.microsoft.com/office/drawing/2014/main" id="{2D5D7FF7-7890-D044-E6B2-DE813DE29486}"/>
              </a:ext>
            </a:extLst>
          </p:cNvPr>
          <p:cNvCxnSpPr>
            <a:cxnSpLocks/>
          </p:cNvCxnSpPr>
          <p:nvPr/>
        </p:nvCxnSpPr>
        <p:spPr>
          <a:xfrm>
            <a:off x="0" y="1325563"/>
            <a:ext cx="1219200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2102D190-E6E0-BA22-91FE-E183BBFBE380}"/>
              </a:ext>
            </a:extLst>
          </p:cNvPr>
          <p:cNvSpPr/>
          <p:nvPr/>
        </p:nvSpPr>
        <p:spPr>
          <a:xfrm>
            <a:off x="4506344" y="2588714"/>
            <a:ext cx="3206410" cy="764718"/>
          </a:xfrm>
          <a:prstGeom prst="rect">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542FE005-674C-2351-2651-D00B104DAA67}"/>
              </a:ext>
            </a:extLst>
          </p:cNvPr>
          <p:cNvSpPr/>
          <p:nvPr/>
        </p:nvSpPr>
        <p:spPr>
          <a:xfrm>
            <a:off x="5941597" y="2310657"/>
            <a:ext cx="457198" cy="278057"/>
          </a:xfrm>
          <a:prstGeom prst="triangl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8F5446-634D-2392-5294-D62EAB239B59}"/>
              </a:ext>
            </a:extLst>
          </p:cNvPr>
          <p:cNvSpPr/>
          <p:nvPr/>
        </p:nvSpPr>
        <p:spPr>
          <a:xfrm>
            <a:off x="4635645" y="3353432"/>
            <a:ext cx="2992377" cy="2669649"/>
          </a:xfrm>
          <a:prstGeom prst="rect">
            <a:avLst/>
          </a:prstGeom>
          <a:solidFill>
            <a:srgbClr val="FFD87F">
              <a:alpha val="143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Continue building the Student Starter Platform</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Begin re-purposing masterclass modules</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Contact Universities for access to campus space (Refer to </a:t>
            </a:r>
            <a:r>
              <a:rPr lang="en-US" sz="1700">
                <a:solidFill>
                  <a:schemeClr val="tx1"/>
                </a:solidFill>
                <a:latin typeface="Posterama" panose="020B0504020200020000" pitchFamily="34" charset="0"/>
                <a:ea typeface="+mn-lt"/>
                <a:cs typeface="Posterama" panose="020B0504020200020000" pitchFamily="34" charset="0"/>
                <a:hlinkClick r:id="rId2" action="ppaction://hlinksldjump"/>
              </a:rPr>
              <a:t>Exhibit G</a:t>
            </a:r>
            <a:r>
              <a:rPr lang="en-US" sz="1700">
                <a:solidFill>
                  <a:schemeClr val="tx1"/>
                </a:solidFill>
                <a:latin typeface="Posterama" panose="020B0504020200020000" pitchFamily="34" charset="0"/>
                <a:ea typeface="+mn-lt"/>
                <a:cs typeface="Posterama" panose="020B0504020200020000" pitchFamily="34" charset="0"/>
              </a:rPr>
              <a:t>)</a:t>
            </a:r>
          </a:p>
          <a:p>
            <a:endParaRPr lang="en-US">
              <a:solidFill>
                <a:schemeClr val="tx1"/>
              </a:solidFill>
              <a:latin typeface="Posterama" panose="020B0504020200020000" pitchFamily="34" charset="0"/>
              <a:ea typeface="+mn-lt"/>
              <a:cs typeface="Posterama" panose="020B0504020200020000" pitchFamily="34" charset="0"/>
            </a:endParaRPr>
          </a:p>
          <a:p>
            <a:endParaRPr lang="en-US"/>
          </a:p>
        </p:txBody>
      </p:sp>
      <p:sp>
        <p:nvSpPr>
          <p:cNvPr id="16" name="Rectangle 15">
            <a:extLst>
              <a:ext uri="{FF2B5EF4-FFF2-40B4-BE49-F238E27FC236}">
                <a16:creationId xmlns:a16="http://schemas.microsoft.com/office/drawing/2014/main" id="{9361B630-A4E2-4966-DFCD-A2669262977A}"/>
              </a:ext>
            </a:extLst>
          </p:cNvPr>
          <p:cNvSpPr/>
          <p:nvPr/>
        </p:nvSpPr>
        <p:spPr>
          <a:xfrm>
            <a:off x="8271191" y="2573919"/>
            <a:ext cx="3206410" cy="779513"/>
          </a:xfrm>
          <a:prstGeom prst="rect">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67DB9CC6-8459-76E3-5769-AC7207DA77F1}"/>
              </a:ext>
            </a:extLst>
          </p:cNvPr>
          <p:cNvSpPr/>
          <p:nvPr/>
        </p:nvSpPr>
        <p:spPr>
          <a:xfrm>
            <a:off x="9736820" y="2310657"/>
            <a:ext cx="457198" cy="278057"/>
          </a:xfrm>
          <a:prstGeom prst="triangl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E1BD5E-931E-E3E3-3ECE-1ACB39A5C2AE}"/>
              </a:ext>
            </a:extLst>
          </p:cNvPr>
          <p:cNvSpPr/>
          <p:nvPr/>
        </p:nvSpPr>
        <p:spPr>
          <a:xfrm>
            <a:off x="8459236" y="3331526"/>
            <a:ext cx="2992377" cy="2691556"/>
          </a:xfrm>
          <a:prstGeom prst="rect">
            <a:avLst/>
          </a:prstGeom>
          <a:solidFill>
            <a:srgbClr val="89BDAE">
              <a:alpha val="143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a:buChar char="Ø"/>
            </a:pPr>
            <a:endParaRPr lang="en-US">
              <a:solidFill>
                <a:schemeClr val="tx1"/>
              </a:solidFill>
              <a:ea typeface="+mn-lt"/>
              <a:cs typeface="+mn-lt"/>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Launch simulation</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Roll out campus marketing initiative</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Fix any errors and problems within the simulation upon receiving user feedback (Refer to </a:t>
            </a:r>
            <a:r>
              <a:rPr lang="en-US" sz="1700">
                <a:solidFill>
                  <a:schemeClr val="tx1"/>
                </a:solidFill>
                <a:latin typeface="Posterama" panose="020B0504020200020000" pitchFamily="34" charset="0"/>
                <a:ea typeface="+mn-lt"/>
                <a:cs typeface="Posterama" panose="020B0504020200020000" pitchFamily="34" charset="0"/>
                <a:hlinkClick r:id="rId2" action="ppaction://hlinksldjump"/>
              </a:rPr>
              <a:t>Exhibit G</a:t>
            </a:r>
            <a:r>
              <a:rPr lang="en-US" sz="1700">
                <a:solidFill>
                  <a:schemeClr val="tx1"/>
                </a:solidFill>
                <a:latin typeface="Posterama" panose="020B0504020200020000" pitchFamily="34" charset="0"/>
                <a:ea typeface="+mn-lt"/>
                <a:cs typeface="Posterama" panose="020B0504020200020000" pitchFamily="34" charset="0"/>
              </a:rPr>
              <a:t>)</a:t>
            </a:r>
            <a:endParaRPr lang="en-US" sz="1700">
              <a:solidFill>
                <a:schemeClr val="tx1"/>
              </a:solidFill>
              <a:latin typeface="Posterama" panose="020B0504020200020000" pitchFamily="34" charset="0"/>
              <a:cs typeface="Posterama" panose="020B0504020200020000" pitchFamily="34" charset="0"/>
            </a:endParaRPr>
          </a:p>
          <a:p>
            <a:pPr algn="ctr"/>
            <a:endParaRPr lang="en-US"/>
          </a:p>
        </p:txBody>
      </p:sp>
      <p:sp>
        <p:nvSpPr>
          <p:cNvPr id="20" name="Oval 19">
            <a:extLst>
              <a:ext uri="{FF2B5EF4-FFF2-40B4-BE49-F238E27FC236}">
                <a16:creationId xmlns:a16="http://schemas.microsoft.com/office/drawing/2014/main" id="{92051CEB-FF26-3DA8-BFF3-D830F35EBD19}"/>
              </a:ext>
            </a:extLst>
          </p:cNvPr>
          <p:cNvSpPr/>
          <p:nvPr/>
        </p:nvSpPr>
        <p:spPr>
          <a:xfrm>
            <a:off x="1792704" y="1491940"/>
            <a:ext cx="709864" cy="725260"/>
          </a:xfrm>
          <a:prstGeom prst="ellipse">
            <a:avLst/>
          </a:prstGeom>
          <a:solidFill>
            <a:srgbClr val="89BDAE">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53F4F3BF-F653-D04A-550A-C17C62D1ECF8}"/>
              </a:ext>
            </a:extLst>
          </p:cNvPr>
          <p:cNvCxnSpPr>
            <a:cxnSpLocks/>
            <a:endCxn id="20" idx="2"/>
          </p:cNvCxnSpPr>
          <p:nvPr/>
        </p:nvCxnSpPr>
        <p:spPr>
          <a:xfrm rot="16200000" flipH="1">
            <a:off x="1331844" y="1393710"/>
            <a:ext cx="517918" cy="40380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6482BFCF-EA87-73EE-1303-A0A640F13410}"/>
              </a:ext>
            </a:extLst>
          </p:cNvPr>
          <p:cNvCxnSpPr>
            <a:cxnSpLocks/>
            <a:stCxn id="20" idx="6"/>
          </p:cNvCxnSpPr>
          <p:nvPr/>
        </p:nvCxnSpPr>
        <p:spPr>
          <a:xfrm flipV="1">
            <a:off x="2502568" y="1336651"/>
            <a:ext cx="367706" cy="51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31D783C-DBE7-CC2F-70AA-4855A21C37C5}"/>
              </a:ext>
            </a:extLst>
          </p:cNvPr>
          <p:cNvSpPr/>
          <p:nvPr/>
        </p:nvSpPr>
        <p:spPr>
          <a:xfrm>
            <a:off x="1864894" y="1582749"/>
            <a:ext cx="565483" cy="561211"/>
          </a:xfrm>
          <a:prstGeom prst="ellips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30622EF-F371-8C7F-E38D-32808555624E}"/>
              </a:ext>
            </a:extLst>
          </p:cNvPr>
          <p:cNvSpPr/>
          <p:nvPr/>
        </p:nvSpPr>
        <p:spPr>
          <a:xfrm>
            <a:off x="5799481" y="1491940"/>
            <a:ext cx="709864" cy="725260"/>
          </a:xfrm>
          <a:prstGeom prst="ellipse">
            <a:avLst/>
          </a:prstGeom>
          <a:solidFill>
            <a:srgbClr val="FFD87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Elbow Connector 30">
            <a:extLst>
              <a:ext uri="{FF2B5EF4-FFF2-40B4-BE49-F238E27FC236}">
                <a16:creationId xmlns:a16="http://schemas.microsoft.com/office/drawing/2014/main" id="{3BAD7DCE-8235-4F5D-D1A0-2226D02697DF}"/>
              </a:ext>
            </a:extLst>
          </p:cNvPr>
          <p:cNvCxnSpPr>
            <a:cxnSpLocks/>
            <a:endCxn id="30" idx="2"/>
          </p:cNvCxnSpPr>
          <p:nvPr/>
        </p:nvCxnSpPr>
        <p:spPr>
          <a:xfrm rot="16200000" flipH="1">
            <a:off x="5338621" y="1393710"/>
            <a:ext cx="517918" cy="403802"/>
          </a:xfrm>
          <a:prstGeom prst="bentConnector2">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DE95648-C9F7-A9C4-C158-EC4C6CC945A0}"/>
              </a:ext>
            </a:extLst>
          </p:cNvPr>
          <p:cNvCxnSpPr>
            <a:cxnSpLocks/>
            <a:stCxn id="30" idx="6"/>
          </p:cNvCxnSpPr>
          <p:nvPr/>
        </p:nvCxnSpPr>
        <p:spPr>
          <a:xfrm flipV="1">
            <a:off x="6509345" y="1336651"/>
            <a:ext cx="367706" cy="517919"/>
          </a:xfrm>
          <a:prstGeom prst="bentConnector2">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2975B3FA-98F6-849A-47C0-21C5CE8D1B8A}"/>
              </a:ext>
            </a:extLst>
          </p:cNvPr>
          <p:cNvSpPr/>
          <p:nvPr/>
        </p:nvSpPr>
        <p:spPr>
          <a:xfrm>
            <a:off x="5871671" y="1582749"/>
            <a:ext cx="565483" cy="561211"/>
          </a:xfrm>
          <a:prstGeom prst="ellips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449E53B-96EC-504B-4D5C-CBF9D5226B9C}"/>
              </a:ext>
            </a:extLst>
          </p:cNvPr>
          <p:cNvSpPr/>
          <p:nvPr/>
        </p:nvSpPr>
        <p:spPr>
          <a:xfrm>
            <a:off x="9617242" y="1491940"/>
            <a:ext cx="709864" cy="725260"/>
          </a:xfrm>
          <a:prstGeom prst="ellipse">
            <a:avLst/>
          </a:prstGeom>
          <a:solidFill>
            <a:srgbClr val="89BDAE">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AA5355DE-72FA-0DB9-9236-5C5E83412E3D}"/>
              </a:ext>
            </a:extLst>
          </p:cNvPr>
          <p:cNvCxnSpPr>
            <a:cxnSpLocks/>
            <a:endCxn id="34" idx="2"/>
          </p:cNvCxnSpPr>
          <p:nvPr/>
        </p:nvCxnSpPr>
        <p:spPr>
          <a:xfrm rot="16200000" flipH="1">
            <a:off x="9156382" y="1393710"/>
            <a:ext cx="517918" cy="40380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A2FF49C4-714F-B632-473B-42230DC03E81}"/>
              </a:ext>
            </a:extLst>
          </p:cNvPr>
          <p:cNvCxnSpPr>
            <a:cxnSpLocks/>
            <a:stCxn id="34" idx="6"/>
          </p:cNvCxnSpPr>
          <p:nvPr/>
        </p:nvCxnSpPr>
        <p:spPr>
          <a:xfrm flipV="1">
            <a:off x="10327106" y="1336651"/>
            <a:ext cx="367706" cy="51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F68685-6243-329D-4402-77756664BE12}"/>
              </a:ext>
            </a:extLst>
          </p:cNvPr>
          <p:cNvSpPr/>
          <p:nvPr/>
        </p:nvSpPr>
        <p:spPr>
          <a:xfrm>
            <a:off x="9689432" y="1582749"/>
            <a:ext cx="565483" cy="561211"/>
          </a:xfrm>
          <a:prstGeom prst="ellips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Seed Packet outline">
            <a:extLst>
              <a:ext uri="{FF2B5EF4-FFF2-40B4-BE49-F238E27FC236}">
                <a16:creationId xmlns:a16="http://schemas.microsoft.com/office/drawing/2014/main" id="{55B990EA-80B2-A899-ADBB-CCCE29D8E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2170" y="1671957"/>
            <a:ext cx="424560" cy="424560"/>
          </a:xfrm>
          <a:prstGeom prst="rect">
            <a:avLst/>
          </a:prstGeom>
        </p:spPr>
      </p:pic>
      <p:pic>
        <p:nvPicPr>
          <p:cNvPr id="47" name="Graphic 46" descr="Watering pot outline">
            <a:extLst>
              <a:ext uri="{FF2B5EF4-FFF2-40B4-BE49-F238E27FC236}">
                <a16:creationId xmlns:a16="http://schemas.microsoft.com/office/drawing/2014/main" id="{40BF60D4-770F-0A2B-9061-65887259EF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5841" y="1601849"/>
            <a:ext cx="471596" cy="471596"/>
          </a:xfrm>
          <a:prstGeom prst="rect">
            <a:avLst/>
          </a:prstGeom>
        </p:spPr>
      </p:pic>
      <p:pic>
        <p:nvPicPr>
          <p:cNvPr id="53" name="Graphic 52" descr="Plant outline">
            <a:extLst>
              <a:ext uri="{FF2B5EF4-FFF2-40B4-BE49-F238E27FC236}">
                <a16:creationId xmlns:a16="http://schemas.microsoft.com/office/drawing/2014/main" id="{C5722D4E-83EA-7E84-DBFC-C8ED764DFF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30800" y="1625970"/>
            <a:ext cx="457200" cy="457200"/>
          </a:xfrm>
          <a:prstGeom prst="rect">
            <a:avLst/>
          </a:prstGeom>
        </p:spPr>
      </p:pic>
      <p:sp>
        <p:nvSpPr>
          <p:cNvPr id="54" name="TextBox 53">
            <a:extLst>
              <a:ext uri="{FF2B5EF4-FFF2-40B4-BE49-F238E27FC236}">
                <a16:creationId xmlns:a16="http://schemas.microsoft.com/office/drawing/2014/main" id="{D2FCF428-A62B-6638-10D7-90552F04EB55}"/>
              </a:ext>
            </a:extLst>
          </p:cNvPr>
          <p:cNvSpPr txBox="1"/>
          <p:nvPr/>
        </p:nvSpPr>
        <p:spPr>
          <a:xfrm>
            <a:off x="1045262" y="2670591"/>
            <a:ext cx="2273968" cy="615553"/>
          </a:xfrm>
          <a:prstGeom prst="rect">
            <a:avLst/>
          </a:prstGeom>
          <a:noFill/>
        </p:spPr>
        <p:txBody>
          <a:bodyPr wrap="square" rtlCol="0">
            <a:spAutoFit/>
          </a:bodyPr>
          <a:lstStyle/>
          <a:p>
            <a:pPr algn="ctr"/>
            <a:r>
              <a:rPr lang="en-US" b="1">
                <a:latin typeface="Posterama" panose="020B0504020200020000" pitchFamily="34" charset="0"/>
                <a:cs typeface="Posterama" panose="020B0504020200020000" pitchFamily="34" charset="0"/>
              </a:rPr>
              <a:t>Short Term </a:t>
            </a:r>
          </a:p>
          <a:p>
            <a:pPr algn="ctr"/>
            <a:r>
              <a:rPr lang="en-US" sz="1600">
                <a:latin typeface="Posterama" panose="020B0504020200020000" pitchFamily="34" charset="0"/>
                <a:cs typeface="Posterama" panose="020B0504020200020000" pitchFamily="34" charset="0"/>
              </a:rPr>
              <a:t>2 – 3 Months</a:t>
            </a:r>
          </a:p>
        </p:txBody>
      </p:sp>
      <p:sp>
        <p:nvSpPr>
          <p:cNvPr id="55" name="TextBox 54">
            <a:extLst>
              <a:ext uri="{FF2B5EF4-FFF2-40B4-BE49-F238E27FC236}">
                <a16:creationId xmlns:a16="http://schemas.microsoft.com/office/drawing/2014/main" id="{BFC4E85F-21FA-EE67-1F28-DC842E2B943F}"/>
              </a:ext>
            </a:extLst>
          </p:cNvPr>
          <p:cNvSpPr txBox="1"/>
          <p:nvPr/>
        </p:nvSpPr>
        <p:spPr>
          <a:xfrm>
            <a:off x="5004655" y="2682171"/>
            <a:ext cx="2273968" cy="615553"/>
          </a:xfrm>
          <a:prstGeom prst="rect">
            <a:avLst/>
          </a:prstGeom>
          <a:noFill/>
        </p:spPr>
        <p:txBody>
          <a:bodyPr wrap="square" rtlCol="0">
            <a:spAutoFit/>
          </a:bodyPr>
          <a:lstStyle/>
          <a:p>
            <a:pPr algn="ctr"/>
            <a:r>
              <a:rPr lang="en-US" b="1">
                <a:latin typeface="Posterama" panose="020B0504020200020000" pitchFamily="34" charset="0"/>
                <a:cs typeface="Posterama" panose="020B0504020200020000" pitchFamily="34" charset="0"/>
              </a:rPr>
              <a:t>Medium Term</a:t>
            </a:r>
          </a:p>
          <a:p>
            <a:pPr algn="ctr"/>
            <a:r>
              <a:rPr lang="en-US" sz="1600">
                <a:latin typeface="Posterama" panose="020B0504020200020000" pitchFamily="34" charset="0"/>
                <a:cs typeface="Posterama" panose="020B0504020200020000" pitchFamily="34" charset="0"/>
              </a:rPr>
              <a:t>4-7 Months</a:t>
            </a:r>
          </a:p>
        </p:txBody>
      </p:sp>
      <p:sp>
        <p:nvSpPr>
          <p:cNvPr id="57" name="TextBox 56">
            <a:extLst>
              <a:ext uri="{FF2B5EF4-FFF2-40B4-BE49-F238E27FC236}">
                <a16:creationId xmlns:a16="http://schemas.microsoft.com/office/drawing/2014/main" id="{8FFAA723-A92A-6983-15E0-DF6830DC0EF3}"/>
              </a:ext>
            </a:extLst>
          </p:cNvPr>
          <p:cNvSpPr txBox="1"/>
          <p:nvPr/>
        </p:nvSpPr>
        <p:spPr>
          <a:xfrm>
            <a:off x="6877051" y="2648010"/>
            <a:ext cx="6145127" cy="615553"/>
          </a:xfrm>
          <a:prstGeom prst="rect">
            <a:avLst/>
          </a:prstGeom>
          <a:noFill/>
        </p:spPr>
        <p:txBody>
          <a:bodyPr wrap="square">
            <a:spAutoFit/>
          </a:bodyPr>
          <a:lstStyle/>
          <a:p>
            <a:pPr algn="ctr"/>
            <a:r>
              <a:rPr lang="en-US" b="1">
                <a:latin typeface="Posterama" panose="020B0504020200020000" pitchFamily="34" charset="0"/>
                <a:cs typeface="Posterama" panose="020B0504020200020000" pitchFamily="34" charset="0"/>
              </a:rPr>
              <a:t>Long Term</a:t>
            </a:r>
          </a:p>
          <a:p>
            <a:pPr algn="ctr"/>
            <a:r>
              <a:rPr lang="en-US" sz="1600">
                <a:latin typeface="Posterama" panose="020B0504020200020000" pitchFamily="34" charset="0"/>
                <a:cs typeface="Posterama" panose="020B0504020200020000" pitchFamily="34" charset="0"/>
              </a:rPr>
              <a:t>8 – 12 Months</a:t>
            </a:r>
          </a:p>
        </p:txBody>
      </p:sp>
      <p:sp>
        <p:nvSpPr>
          <p:cNvPr id="3" name="TextBox 2">
            <a:extLst>
              <a:ext uri="{FF2B5EF4-FFF2-40B4-BE49-F238E27FC236}">
                <a16:creationId xmlns:a16="http://schemas.microsoft.com/office/drawing/2014/main" id="{C5A6CCE3-42E4-EA2E-B700-BE0378728E61}"/>
              </a:ext>
            </a:extLst>
          </p:cNvPr>
          <p:cNvSpPr txBox="1"/>
          <p:nvPr/>
        </p:nvSpPr>
        <p:spPr>
          <a:xfrm>
            <a:off x="240129" y="916900"/>
            <a:ext cx="5379999" cy="369332"/>
          </a:xfrm>
          <a:prstGeom prst="rect">
            <a:avLst/>
          </a:prstGeom>
          <a:noFill/>
        </p:spPr>
        <p:txBody>
          <a:bodyPr wrap="none" rtlCol="0">
            <a:spAutoFit/>
          </a:bodyPr>
          <a:lstStyle/>
          <a:p>
            <a:r>
              <a:rPr lang="en-CA">
                <a:latin typeface="Posterama" panose="020B0504020200020000" pitchFamily="34" charset="0"/>
                <a:cs typeface="Posterama" panose="020B0504020200020000" pitchFamily="34" charset="0"/>
              </a:rPr>
              <a:t>Refer to </a:t>
            </a:r>
            <a:r>
              <a:rPr lang="en-CA">
                <a:latin typeface="Posterama" panose="020B0504020200020000" pitchFamily="34" charset="0"/>
                <a:cs typeface="Posterama" panose="020B0504020200020000" pitchFamily="34" charset="0"/>
                <a:hlinkClick r:id="rId9" action="ppaction://hlinksldjump"/>
              </a:rPr>
              <a:t>Exhibit F</a:t>
            </a:r>
            <a:r>
              <a:rPr lang="en-CA">
                <a:latin typeface="Posterama" panose="020B0504020200020000" pitchFamily="34" charset="0"/>
                <a:cs typeface="Posterama" panose="020B0504020200020000" pitchFamily="34" charset="0"/>
              </a:rPr>
              <a:t> for a more detailed breakdown</a:t>
            </a:r>
          </a:p>
        </p:txBody>
      </p:sp>
      <p:sp>
        <p:nvSpPr>
          <p:cNvPr id="4" name="Rectangle 3">
            <a:extLst>
              <a:ext uri="{FF2B5EF4-FFF2-40B4-BE49-F238E27FC236}">
                <a16:creationId xmlns:a16="http://schemas.microsoft.com/office/drawing/2014/main" id="{0E97986F-DB0B-9AC3-7511-4D6B85AB046B}"/>
              </a:ext>
            </a:extLst>
          </p:cNvPr>
          <p:cNvSpPr/>
          <p:nvPr/>
        </p:nvSpPr>
        <p:spPr>
          <a:xfrm>
            <a:off x="221277" y="1336650"/>
            <a:ext cx="4059436" cy="4865301"/>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A64D046F-9AD4-EFD3-4F6C-EA8583CDB15D}"/>
              </a:ext>
            </a:extLst>
          </p:cNvPr>
          <p:cNvSpPr/>
          <p:nvPr/>
        </p:nvSpPr>
        <p:spPr>
          <a:xfrm>
            <a:off x="8116556" y="1356724"/>
            <a:ext cx="4059436" cy="482597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 name="Group 38">
            <a:extLst>
              <a:ext uri="{FF2B5EF4-FFF2-40B4-BE49-F238E27FC236}">
                <a16:creationId xmlns:a16="http://schemas.microsoft.com/office/drawing/2014/main" id="{58539A3F-558C-0FB8-1D14-D5F4AC80951E}"/>
              </a:ext>
            </a:extLst>
          </p:cNvPr>
          <p:cNvGrpSpPr/>
          <p:nvPr/>
        </p:nvGrpSpPr>
        <p:grpSpPr>
          <a:xfrm>
            <a:off x="206563" y="6265522"/>
            <a:ext cx="11778874" cy="711880"/>
            <a:chOff x="206563" y="6265522"/>
            <a:chExt cx="11778874" cy="711880"/>
          </a:xfrm>
        </p:grpSpPr>
        <p:graphicFrame>
          <p:nvGraphicFramePr>
            <p:cNvPr id="40" name="Diagram 39">
              <a:extLst>
                <a:ext uri="{FF2B5EF4-FFF2-40B4-BE49-F238E27FC236}">
                  <a16:creationId xmlns:a16="http://schemas.microsoft.com/office/drawing/2014/main" id="{4DE2365D-A012-3925-7223-7C2D53124907}"/>
                </a:ext>
              </a:extLst>
            </p:cNvPr>
            <p:cNvGraphicFramePr/>
            <p:nvPr>
              <p:extLst>
                <p:ext uri="{D42A27DB-BD31-4B8C-83A1-F6EECF244321}">
                  <p14:modId xmlns:p14="http://schemas.microsoft.com/office/powerpoint/2010/main" val="2712046110"/>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1" name="TextBox 40">
              <a:extLst>
                <a:ext uri="{FF2B5EF4-FFF2-40B4-BE49-F238E27FC236}">
                  <a16:creationId xmlns:a16="http://schemas.microsoft.com/office/drawing/2014/main" id="{CCB8BA7F-8E33-3773-9A1E-8D050E25EC7B}"/>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42" name="TextBox 41">
              <a:extLst>
                <a:ext uri="{FF2B5EF4-FFF2-40B4-BE49-F238E27FC236}">
                  <a16:creationId xmlns:a16="http://schemas.microsoft.com/office/drawing/2014/main" id="{E9186D50-8709-7439-B0CD-BCF9049C09F8}"/>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43" name="TextBox 42">
              <a:extLst>
                <a:ext uri="{FF2B5EF4-FFF2-40B4-BE49-F238E27FC236}">
                  <a16:creationId xmlns:a16="http://schemas.microsoft.com/office/drawing/2014/main" id="{9F4C7C60-0845-8D0E-95A1-D5B64C63522C}"/>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44" name="TextBox 43">
              <a:extLst>
                <a:ext uri="{FF2B5EF4-FFF2-40B4-BE49-F238E27FC236}">
                  <a16:creationId xmlns:a16="http://schemas.microsoft.com/office/drawing/2014/main" id="{EF369EAF-41CE-E54D-CD31-489D2628601B}"/>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264958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67EE-67E1-87A9-9596-71DA5B2954AF}"/>
              </a:ext>
            </a:extLst>
          </p:cNvPr>
          <p:cNvSpPr>
            <a:spLocks noGrp="1"/>
          </p:cNvSpPr>
          <p:nvPr>
            <p:ph type="title"/>
          </p:nvPr>
        </p:nvSpPr>
        <p:spPr>
          <a:xfrm>
            <a:off x="263434" y="0"/>
            <a:ext cx="10515600" cy="1325563"/>
          </a:xfrm>
        </p:spPr>
        <p:txBody>
          <a:bodyPr/>
          <a:lstStyle/>
          <a:p>
            <a:r>
              <a:rPr lang="en-US">
                <a:latin typeface="Posterama" panose="020B0504020200020000" pitchFamily="34" charset="0"/>
                <a:cs typeface="Posterama" panose="020B0504020200020000" pitchFamily="34" charset="0"/>
              </a:rPr>
              <a:t>Implementation Plan:</a:t>
            </a:r>
          </a:p>
        </p:txBody>
      </p:sp>
      <p:sp>
        <p:nvSpPr>
          <p:cNvPr id="6" name="Rectangle 5">
            <a:extLst>
              <a:ext uri="{FF2B5EF4-FFF2-40B4-BE49-F238E27FC236}">
                <a16:creationId xmlns:a16="http://schemas.microsoft.com/office/drawing/2014/main" id="{99C8227D-D306-DE39-CD4B-AEFEAEFC160C}"/>
              </a:ext>
            </a:extLst>
          </p:cNvPr>
          <p:cNvSpPr/>
          <p:nvPr/>
        </p:nvSpPr>
        <p:spPr>
          <a:xfrm>
            <a:off x="553453" y="2573919"/>
            <a:ext cx="3206409" cy="779513"/>
          </a:xfrm>
          <a:prstGeom prst="rect">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FA48BA17-494F-589A-02C4-5986BF355125}"/>
              </a:ext>
            </a:extLst>
          </p:cNvPr>
          <p:cNvSpPr/>
          <p:nvPr/>
        </p:nvSpPr>
        <p:spPr>
          <a:xfrm>
            <a:off x="1913021" y="2295862"/>
            <a:ext cx="457198" cy="278057"/>
          </a:xfrm>
          <a:prstGeom prst="triangl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7842C4-90D4-8994-F564-2A39B5B55271}"/>
              </a:ext>
            </a:extLst>
          </p:cNvPr>
          <p:cNvSpPr/>
          <p:nvPr/>
        </p:nvSpPr>
        <p:spPr>
          <a:xfrm>
            <a:off x="679780" y="3322858"/>
            <a:ext cx="2923673" cy="2700224"/>
          </a:xfrm>
          <a:prstGeom prst="rect">
            <a:avLst/>
          </a:prstGeom>
          <a:solidFill>
            <a:srgbClr val="89BDAE">
              <a:alpha val="143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Determine project goals</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Assign development roles for the simulation</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Establish a supplier for the exhibit (Refer to </a:t>
            </a:r>
            <a:r>
              <a:rPr lang="en-US" sz="1700">
                <a:solidFill>
                  <a:schemeClr val="tx1"/>
                </a:solidFill>
                <a:latin typeface="Posterama" panose="020B0504020200020000" pitchFamily="34" charset="0"/>
                <a:ea typeface="+mn-lt"/>
                <a:cs typeface="Posterama" panose="020B0504020200020000" pitchFamily="34" charset="0"/>
                <a:hlinkClick r:id="rId2" action="ppaction://hlinksldjump"/>
              </a:rPr>
              <a:t>Exhibit G</a:t>
            </a:r>
            <a:r>
              <a:rPr lang="en-US" sz="1700">
                <a:solidFill>
                  <a:schemeClr val="tx1"/>
                </a:solidFill>
                <a:latin typeface="Posterama" panose="020B0504020200020000" pitchFamily="34" charset="0"/>
                <a:ea typeface="+mn-lt"/>
                <a:cs typeface="Posterama" panose="020B0504020200020000" pitchFamily="34" charset="0"/>
              </a:rPr>
              <a:t>)</a:t>
            </a:r>
          </a:p>
          <a:p>
            <a:pPr marL="285750" indent="-285750">
              <a:buFont typeface="Wingdings"/>
              <a:buChar char="Ø"/>
            </a:pPr>
            <a:endParaRPr lang="en-US">
              <a:solidFill>
                <a:schemeClr val="tx1"/>
              </a:solidFill>
              <a:latin typeface="Posterama" panose="020B0504020200020000" pitchFamily="34" charset="0"/>
              <a:ea typeface="+mn-lt"/>
              <a:cs typeface="Posterama" panose="020B0504020200020000" pitchFamily="34" charset="0"/>
            </a:endParaRPr>
          </a:p>
          <a:p>
            <a:endParaRPr lang="en-US">
              <a:solidFill>
                <a:schemeClr val="tx1"/>
              </a:solidFill>
              <a:latin typeface="Posterama" panose="020B0504020200020000" pitchFamily="34" charset="0"/>
              <a:ea typeface="+mn-lt"/>
              <a:cs typeface="Posterama" panose="020B0504020200020000" pitchFamily="34" charset="0"/>
            </a:endParaRPr>
          </a:p>
          <a:p>
            <a:endParaRPr lang="en-US">
              <a:solidFill>
                <a:schemeClr val="tx1"/>
              </a:solidFill>
              <a:latin typeface="Posterama" panose="020B0504020200020000" pitchFamily="34" charset="0"/>
              <a:ea typeface="+mn-lt"/>
              <a:cs typeface="Posterama" panose="020B0504020200020000" pitchFamily="34" charset="0"/>
            </a:endParaRPr>
          </a:p>
          <a:p>
            <a:endParaRPr lang="en-US"/>
          </a:p>
        </p:txBody>
      </p:sp>
      <p:cxnSp>
        <p:nvCxnSpPr>
          <p:cNvPr id="11" name="Straight Connector 10">
            <a:extLst>
              <a:ext uri="{FF2B5EF4-FFF2-40B4-BE49-F238E27FC236}">
                <a16:creationId xmlns:a16="http://schemas.microsoft.com/office/drawing/2014/main" id="{2D5D7FF7-7890-D044-E6B2-DE813DE29486}"/>
              </a:ext>
            </a:extLst>
          </p:cNvPr>
          <p:cNvCxnSpPr>
            <a:cxnSpLocks/>
          </p:cNvCxnSpPr>
          <p:nvPr/>
        </p:nvCxnSpPr>
        <p:spPr>
          <a:xfrm>
            <a:off x="0" y="1325563"/>
            <a:ext cx="1219200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2102D190-E6E0-BA22-91FE-E183BBFBE380}"/>
              </a:ext>
            </a:extLst>
          </p:cNvPr>
          <p:cNvSpPr/>
          <p:nvPr/>
        </p:nvSpPr>
        <p:spPr>
          <a:xfrm>
            <a:off x="4506344" y="2588714"/>
            <a:ext cx="3206410" cy="764718"/>
          </a:xfrm>
          <a:prstGeom prst="rect">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542FE005-674C-2351-2651-D00B104DAA67}"/>
              </a:ext>
            </a:extLst>
          </p:cNvPr>
          <p:cNvSpPr/>
          <p:nvPr/>
        </p:nvSpPr>
        <p:spPr>
          <a:xfrm>
            <a:off x="5941597" y="2310657"/>
            <a:ext cx="457198" cy="278057"/>
          </a:xfrm>
          <a:prstGeom prst="triangl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8F5446-634D-2392-5294-D62EAB239B59}"/>
              </a:ext>
            </a:extLst>
          </p:cNvPr>
          <p:cNvSpPr/>
          <p:nvPr/>
        </p:nvSpPr>
        <p:spPr>
          <a:xfrm>
            <a:off x="4635645" y="3353432"/>
            <a:ext cx="2992377" cy="2669649"/>
          </a:xfrm>
          <a:prstGeom prst="rect">
            <a:avLst/>
          </a:prstGeom>
          <a:solidFill>
            <a:srgbClr val="FFD87F">
              <a:alpha val="143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Continue building the Student Starter Platform</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Begin re-purposing masterclass modules</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panose="020B0504020200020000" pitchFamily="34" charset="0"/>
                <a:ea typeface="+mn-lt"/>
                <a:cs typeface="Posterama" panose="020B0504020200020000" pitchFamily="34" charset="0"/>
              </a:rPr>
              <a:t>Contact Universities for access to campus space (Refer to </a:t>
            </a:r>
            <a:r>
              <a:rPr lang="en-US" sz="1700">
                <a:solidFill>
                  <a:schemeClr val="tx1"/>
                </a:solidFill>
                <a:latin typeface="Posterama" panose="020B0504020200020000" pitchFamily="34" charset="0"/>
                <a:ea typeface="+mn-lt"/>
                <a:cs typeface="Posterama" panose="020B0504020200020000" pitchFamily="34" charset="0"/>
                <a:hlinkClick r:id="rId2" action="ppaction://hlinksldjump"/>
              </a:rPr>
              <a:t>Exhibit G</a:t>
            </a:r>
            <a:r>
              <a:rPr lang="en-US" sz="1700">
                <a:solidFill>
                  <a:schemeClr val="tx1"/>
                </a:solidFill>
                <a:latin typeface="Posterama" panose="020B0504020200020000" pitchFamily="34" charset="0"/>
                <a:ea typeface="+mn-lt"/>
                <a:cs typeface="Posterama" panose="020B0504020200020000" pitchFamily="34" charset="0"/>
              </a:rPr>
              <a:t>)</a:t>
            </a:r>
          </a:p>
          <a:p>
            <a:endParaRPr lang="en-US">
              <a:solidFill>
                <a:schemeClr val="tx1"/>
              </a:solidFill>
              <a:latin typeface="Posterama" panose="020B0504020200020000" pitchFamily="34" charset="0"/>
              <a:ea typeface="+mn-lt"/>
              <a:cs typeface="Posterama" panose="020B0504020200020000" pitchFamily="34" charset="0"/>
            </a:endParaRPr>
          </a:p>
          <a:p>
            <a:endParaRPr lang="en-US"/>
          </a:p>
        </p:txBody>
      </p:sp>
      <p:sp>
        <p:nvSpPr>
          <p:cNvPr id="16" name="Rectangle 15">
            <a:extLst>
              <a:ext uri="{FF2B5EF4-FFF2-40B4-BE49-F238E27FC236}">
                <a16:creationId xmlns:a16="http://schemas.microsoft.com/office/drawing/2014/main" id="{9361B630-A4E2-4966-DFCD-A2669262977A}"/>
              </a:ext>
            </a:extLst>
          </p:cNvPr>
          <p:cNvSpPr/>
          <p:nvPr/>
        </p:nvSpPr>
        <p:spPr>
          <a:xfrm>
            <a:off x="8271191" y="2573919"/>
            <a:ext cx="3367356" cy="779513"/>
          </a:xfrm>
          <a:prstGeom prst="rect">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67DB9CC6-8459-76E3-5769-AC7207DA77F1}"/>
              </a:ext>
            </a:extLst>
          </p:cNvPr>
          <p:cNvSpPr/>
          <p:nvPr/>
        </p:nvSpPr>
        <p:spPr>
          <a:xfrm>
            <a:off x="9736820" y="2310657"/>
            <a:ext cx="457198" cy="278057"/>
          </a:xfrm>
          <a:prstGeom prst="triangl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E1BD5E-931E-E3E3-3ECE-1ACB39A5C2AE}"/>
              </a:ext>
            </a:extLst>
          </p:cNvPr>
          <p:cNvSpPr/>
          <p:nvPr/>
        </p:nvSpPr>
        <p:spPr>
          <a:xfrm>
            <a:off x="8459236" y="3331526"/>
            <a:ext cx="2992377" cy="2691556"/>
          </a:xfrm>
          <a:prstGeom prst="rect">
            <a:avLst/>
          </a:prstGeom>
          <a:solidFill>
            <a:srgbClr val="89BDAE">
              <a:alpha val="143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
              <a:buChar char="Ø"/>
            </a:pPr>
            <a:endParaRPr lang="en-US">
              <a:solidFill>
                <a:schemeClr val="tx1"/>
              </a:solidFill>
              <a:ea typeface="+mn-lt"/>
              <a:cs typeface="+mn-lt"/>
            </a:endParaRPr>
          </a:p>
          <a:p>
            <a:pPr marL="285750" indent="-285750">
              <a:buFont typeface="Wingdings"/>
              <a:buChar char="Ø"/>
            </a:pPr>
            <a:r>
              <a:rPr lang="en-US" sz="1700">
                <a:solidFill>
                  <a:schemeClr val="tx1"/>
                </a:solidFill>
                <a:latin typeface="Posterama"/>
                <a:ea typeface="+mn-lt"/>
                <a:cs typeface="Posterama"/>
              </a:rPr>
              <a:t>Launch simulation</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a:ea typeface="+mn-lt"/>
                <a:cs typeface="Posterama"/>
              </a:rPr>
              <a:t>Roll out campus marketing initiative</a:t>
            </a:r>
          </a:p>
          <a:p>
            <a:endParaRPr lang="en-US" sz="1700">
              <a:solidFill>
                <a:schemeClr val="tx1"/>
              </a:solidFill>
              <a:latin typeface="Posterama" panose="020B0504020200020000" pitchFamily="34" charset="0"/>
              <a:ea typeface="+mn-lt"/>
              <a:cs typeface="Posterama" panose="020B0504020200020000" pitchFamily="34" charset="0"/>
            </a:endParaRPr>
          </a:p>
          <a:p>
            <a:pPr marL="285750" indent="-285750">
              <a:buFont typeface="Wingdings"/>
              <a:buChar char="Ø"/>
            </a:pPr>
            <a:r>
              <a:rPr lang="en-US" sz="1700">
                <a:solidFill>
                  <a:schemeClr val="tx1"/>
                </a:solidFill>
                <a:latin typeface="Posterama"/>
                <a:ea typeface="+mn-lt"/>
                <a:cs typeface="Posterama"/>
              </a:rPr>
              <a:t>Fix any errors and problems within the simulation upon receiving user feedback (Refer to </a:t>
            </a:r>
            <a:r>
              <a:rPr lang="en-US" sz="1700">
                <a:solidFill>
                  <a:schemeClr val="tx1"/>
                </a:solidFill>
                <a:latin typeface="Posterama"/>
                <a:ea typeface="+mn-lt"/>
                <a:cs typeface="Posterama"/>
                <a:hlinkClick r:id="rId2" action="ppaction://hlinksldjump">
                  <a:extLst>
                    <a:ext uri="{A12FA001-AC4F-418D-AE19-62706E023703}">
                      <ahyp:hlinkClr xmlns:ahyp="http://schemas.microsoft.com/office/drawing/2018/hyperlinkcolor" val="tx"/>
                    </a:ext>
                  </a:extLst>
                </a:hlinkClick>
              </a:rPr>
              <a:t>Exhibit G</a:t>
            </a:r>
            <a:r>
              <a:rPr lang="en-US" sz="1700">
                <a:solidFill>
                  <a:schemeClr val="tx1"/>
                </a:solidFill>
                <a:latin typeface="Posterama"/>
                <a:ea typeface="+mn-lt"/>
                <a:cs typeface="Posterama"/>
              </a:rPr>
              <a:t>)</a:t>
            </a:r>
            <a:endParaRPr lang="en-US" sz="1700">
              <a:solidFill>
                <a:schemeClr val="tx1"/>
              </a:solidFill>
              <a:latin typeface="Posterama"/>
              <a:cs typeface="Posterama"/>
            </a:endParaRPr>
          </a:p>
          <a:p>
            <a:pPr algn="ctr"/>
            <a:endParaRPr lang="en-US"/>
          </a:p>
        </p:txBody>
      </p:sp>
      <p:sp>
        <p:nvSpPr>
          <p:cNvPr id="20" name="Oval 19">
            <a:extLst>
              <a:ext uri="{FF2B5EF4-FFF2-40B4-BE49-F238E27FC236}">
                <a16:creationId xmlns:a16="http://schemas.microsoft.com/office/drawing/2014/main" id="{92051CEB-FF26-3DA8-BFF3-D830F35EBD19}"/>
              </a:ext>
            </a:extLst>
          </p:cNvPr>
          <p:cNvSpPr/>
          <p:nvPr/>
        </p:nvSpPr>
        <p:spPr>
          <a:xfrm>
            <a:off x="1792704" y="1491940"/>
            <a:ext cx="709864" cy="725260"/>
          </a:xfrm>
          <a:prstGeom prst="ellipse">
            <a:avLst/>
          </a:prstGeom>
          <a:solidFill>
            <a:srgbClr val="89BDAE">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53F4F3BF-F653-D04A-550A-C17C62D1ECF8}"/>
              </a:ext>
            </a:extLst>
          </p:cNvPr>
          <p:cNvCxnSpPr>
            <a:cxnSpLocks/>
            <a:endCxn id="20" idx="2"/>
          </p:cNvCxnSpPr>
          <p:nvPr/>
        </p:nvCxnSpPr>
        <p:spPr>
          <a:xfrm rot="16200000" flipH="1">
            <a:off x="1331844" y="1393710"/>
            <a:ext cx="517918" cy="40380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6482BFCF-EA87-73EE-1303-A0A640F13410}"/>
              </a:ext>
            </a:extLst>
          </p:cNvPr>
          <p:cNvCxnSpPr>
            <a:cxnSpLocks/>
            <a:stCxn id="20" idx="6"/>
          </p:cNvCxnSpPr>
          <p:nvPr/>
        </p:nvCxnSpPr>
        <p:spPr>
          <a:xfrm flipV="1">
            <a:off x="2502568" y="1336651"/>
            <a:ext cx="367706" cy="51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31D783C-DBE7-CC2F-70AA-4855A21C37C5}"/>
              </a:ext>
            </a:extLst>
          </p:cNvPr>
          <p:cNvSpPr/>
          <p:nvPr/>
        </p:nvSpPr>
        <p:spPr>
          <a:xfrm>
            <a:off x="1864894" y="1582749"/>
            <a:ext cx="565483" cy="561211"/>
          </a:xfrm>
          <a:prstGeom prst="ellips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30622EF-F371-8C7F-E38D-32808555624E}"/>
              </a:ext>
            </a:extLst>
          </p:cNvPr>
          <p:cNvSpPr/>
          <p:nvPr/>
        </p:nvSpPr>
        <p:spPr>
          <a:xfrm>
            <a:off x="5799481" y="1491940"/>
            <a:ext cx="709864" cy="725260"/>
          </a:xfrm>
          <a:prstGeom prst="ellipse">
            <a:avLst/>
          </a:prstGeom>
          <a:solidFill>
            <a:srgbClr val="FFD87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Elbow Connector 30">
            <a:extLst>
              <a:ext uri="{FF2B5EF4-FFF2-40B4-BE49-F238E27FC236}">
                <a16:creationId xmlns:a16="http://schemas.microsoft.com/office/drawing/2014/main" id="{3BAD7DCE-8235-4F5D-D1A0-2226D02697DF}"/>
              </a:ext>
            </a:extLst>
          </p:cNvPr>
          <p:cNvCxnSpPr>
            <a:cxnSpLocks/>
            <a:endCxn id="30" idx="2"/>
          </p:cNvCxnSpPr>
          <p:nvPr/>
        </p:nvCxnSpPr>
        <p:spPr>
          <a:xfrm rot="16200000" flipH="1">
            <a:off x="5338621" y="1393710"/>
            <a:ext cx="517918" cy="403802"/>
          </a:xfrm>
          <a:prstGeom prst="bentConnector2">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DE95648-C9F7-A9C4-C158-EC4C6CC945A0}"/>
              </a:ext>
            </a:extLst>
          </p:cNvPr>
          <p:cNvCxnSpPr>
            <a:cxnSpLocks/>
            <a:stCxn id="30" idx="6"/>
          </p:cNvCxnSpPr>
          <p:nvPr/>
        </p:nvCxnSpPr>
        <p:spPr>
          <a:xfrm flipV="1">
            <a:off x="6509345" y="1336651"/>
            <a:ext cx="367706" cy="517919"/>
          </a:xfrm>
          <a:prstGeom prst="bentConnector2">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2975B3FA-98F6-849A-47C0-21C5CE8D1B8A}"/>
              </a:ext>
            </a:extLst>
          </p:cNvPr>
          <p:cNvSpPr/>
          <p:nvPr/>
        </p:nvSpPr>
        <p:spPr>
          <a:xfrm>
            <a:off x="5871671" y="1582749"/>
            <a:ext cx="565483" cy="561211"/>
          </a:xfrm>
          <a:prstGeom prst="ellips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449E53B-96EC-504B-4D5C-CBF9D5226B9C}"/>
              </a:ext>
            </a:extLst>
          </p:cNvPr>
          <p:cNvSpPr/>
          <p:nvPr/>
        </p:nvSpPr>
        <p:spPr>
          <a:xfrm>
            <a:off x="9617242" y="1491940"/>
            <a:ext cx="709864" cy="725260"/>
          </a:xfrm>
          <a:prstGeom prst="ellipse">
            <a:avLst/>
          </a:prstGeom>
          <a:solidFill>
            <a:srgbClr val="89BDAE">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AA5355DE-72FA-0DB9-9236-5C5E83412E3D}"/>
              </a:ext>
            </a:extLst>
          </p:cNvPr>
          <p:cNvCxnSpPr>
            <a:cxnSpLocks/>
            <a:endCxn id="34" idx="2"/>
          </p:cNvCxnSpPr>
          <p:nvPr/>
        </p:nvCxnSpPr>
        <p:spPr>
          <a:xfrm rot="16200000" flipH="1">
            <a:off x="9156382" y="1393710"/>
            <a:ext cx="517918" cy="403802"/>
          </a:xfrm>
          <a:prstGeom prst="bentConnector2">
            <a:avLst/>
          </a:prstGeom>
          <a:ln>
            <a:solidFill>
              <a:srgbClr val="457B6C"/>
            </a:solidFill>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A2FF49C4-714F-B632-473B-42230DC03E81}"/>
              </a:ext>
            </a:extLst>
          </p:cNvPr>
          <p:cNvCxnSpPr>
            <a:cxnSpLocks/>
            <a:stCxn id="34" idx="6"/>
          </p:cNvCxnSpPr>
          <p:nvPr/>
        </p:nvCxnSpPr>
        <p:spPr>
          <a:xfrm flipV="1">
            <a:off x="10327106" y="1336651"/>
            <a:ext cx="367706" cy="517919"/>
          </a:xfrm>
          <a:prstGeom prst="bentConnector2">
            <a:avLst/>
          </a:prstGeom>
          <a:ln>
            <a:solidFill>
              <a:srgbClr val="457B6C"/>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F68685-6243-329D-4402-77756664BE12}"/>
              </a:ext>
            </a:extLst>
          </p:cNvPr>
          <p:cNvSpPr/>
          <p:nvPr/>
        </p:nvSpPr>
        <p:spPr>
          <a:xfrm>
            <a:off x="9689432" y="1582749"/>
            <a:ext cx="565483" cy="561211"/>
          </a:xfrm>
          <a:prstGeom prst="ellips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Seed Packet outline">
            <a:extLst>
              <a:ext uri="{FF2B5EF4-FFF2-40B4-BE49-F238E27FC236}">
                <a16:creationId xmlns:a16="http://schemas.microsoft.com/office/drawing/2014/main" id="{55B990EA-80B2-A899-ADBB-CCCE29D8E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2170" y="1671957"/>
            <a:ext cx="424560" cy="424560"/>
          </a:xfrm>
          <a:prstGeom prst="rect">
            <a:avLst/>
          </a:prstGeom>
        </p:spPr>
      </p:pic>
      <p:pic>
        <p:nvPicPr>
          <p:cNvPr id="47" name="Graphic 46" descr="Watering pot outline">
            <a:extLst>
              <a:ext uri="{FF2B5EF4-FFF2-40B4-BE49-F238E27FC236}">
                <a16:creationId xmlns:a16="http://schemas.microsoft.com/office/drawing/2014/main" id="{40BF60D4-770F-0A2B-9061-65887259EF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5841" y="1601849"/>
            <a:ext cx="471596" cy="471596"/>
          </a:xfrm>
          <a:prstGeom prst="rect">
            <a:avLst/>
          </a:prstGeom>
        </p:spPr>
      </p:pic>
      <p:pic>
        <p:nvPicPr>
          <p:cNvPr id="53" name="Graphic 52" descr="Plant outline">
            <a:extLst>
              <a:ext uri="{FF2B5EF4-FFF2-40B4-BE49-F238E27FC236}">
                <a16:creationId xmlns:a16="http://schemas.microsoft.com/office/drawing/2014/main" id="{C5722D4E-83EA-7E84-DBFC-C8ED764DFF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30800" y="1625970"/>
            <a:ext cx="457200" cy="457200"/>
          </a:xfrm>
          <a:prstGeom prst="rect">
            <a:avLst/>
          </a:prstGeom>
        </p:spPr>
      </p:pic>
      <p:sp>
        <p:nvSpPr>
          <p:cNvPr id="54" name="TextBox 53">
            <a:extLst>
              <a:ext uri="{FF2B5EF4-FFF2-40B4-BE49-F238E27FC236}">
                <a16:creationId xmlns:a16="http://schemas.microsoft.com/office/drawing/2014/main" id="{D2FCF428-A62B-6638-10D7-90552F04EB55}"/>
              </a:ext>
            </a:extLst>
          </p:cNvPr>
          <p:cNvSpPr txBox="1"/>
          <p:nvPr/>
        </p:nvSpPr>
        <p:spPr>
          <a:xfrm>
            <a:off x="1045262" y="2670591"/>
            <a:ext cx="2273968" cy="615553"/>
          </a:xfrm>
          <a:prstGeom prst="rect">
            <a:avLst/>
          </a:prstGeom>
          <a:noFill/>
        </p:spPr>
        <p:txBody>
          <a:bodyPr wrap="square" rtlCol="0">
            <a:spAutoFit/>
          </a:bodyPr>
          <a:lstStyle/>
          <a:p>
            <a:pPr algn="ctr"/>
            <a:r>
              <a:rPr lang="en-US" b="1">
                <a:latin typeface="Posterama" panose="020B0504020200020000" pitchFamily="34" charset="0"/>
                <a:cs typeface="Posterama" panose="020B0504020200020000" pitchFamily="34" charset="0"/>
              </a:rPr>
              <a:t>Short Term </a:t>
            </a:r>
          </a:p>
          <a:p>
            <a:pPr algn="ctr"/>
            <a:r>
              <a:rPr lang="en-US" sz="1600">
                <a:latin typeface="Posterama" panose="020B0504020200020000" pitchFamily="34" charset="0"/>
                <a:cs typeface="Posterama" panose="020B0504020200020000" pitchFamily="34" charset="0"/>
              </a:rPr>
              <a:t>2 – 3 Months</a:t>
            </a:r>
          </a:p>
        </p:txBody>
      </p:sp>
      <p:sp>
        <p:nvSpPr>
          <p:cNvPr id="55" name="TextBox 54">
            <a:extLst>
              <a:ext uri="{FF2B5EF4-FFF2-40B4-BE49-F238E27FC236}">
                <a16:creationId xmlns:a16="http://schemas.microsoft.com/office/drawing/2014/main" id="{BFC4E85F-21FA-EE67-1F28-DC842E2B943F}"/>
              </a:ext>
            </a:extLst>
          </p:cNvPr>
          <p:cNvSpPr txBox="1"/>
          <p:nvPr/>
        </p:nvSpPr>
        <p:spPr>
          <a:xfrm>
            <a:off x="5004655" y="2682171"/>
            <a:ext cx="2273968" cy="615553"/>
          </a:xfrm>
          <a:prstGeom prst="rect">
            <a:avLst/>
          </a:prstGeom>
          <a:noFill/>
        </p:spPr>
        <p:txBody>
          <a:bodyPr wrap="square" rtlCol="0">
            <a:spAutoFit/>
          </a:bodyPr>
          <a:lstStyle/>
          <a:p>
            <a:pPr algn="ctr"/>
            <a:r>
              <a:rPr lang="en-US" b="1">
                <a:latin typeface="Posterama" panose="020B0504020200020000" pitchFamily="34" charset="0"/>
                <a:cs typeface="Posterama" panose="020B0504020200020000" pitchFamily="34" charset="0"/>
              </a:rPr>
              <a:t>Medium Term</a:t>
            </a:r>
          </a:p>
          <a:p>
            <a:pPr algn="ctr"/>
            <a:r>
              <a:rPr lang="en-US" sz="1600">
                <a:latin typeface="Posterama" panose="020B0504020200020000" pitchFamily="34" charset="0"/>
                <a:cs typeface="Posterama" panose="020B0504020200020000" pitchFamily="34" charset="0"/>
              </a:rPr>
              <a:t>4-7 Months</a:t>
            </a:r>
          </a:p>
        </p:txBody>
      </p:sp>
      <p:sp>
        <p:nvSpPr>
          <p:cNvPr id="57" name="TextBox 56">
            <a:extLst>
              <a:ext uri="{FF2B5EF4-FFF2-40B4-BE49-F238E27FC236}">
                <a16:creationId xmlns:a16="http://schemas.microsoft.com/office/drawing/2014/main" id="{8FFAA723-A92A-6983-15E0-DF6830DC0EF3}"/>
              </a:ext>
            </a:extLst>
          </p:cNvPr>
          <p:cNvSpPr txBox="1"/>
          <p:nvPr/>
        </p:nvSpPr>
        <p:spPr>
          <a:xfrm>
            <a:off x="6877051" y="2648010"/>
            <a:ext cx="6145127" cy="615553"/>
          </a:xfrm>
          <a:prstGeom prst="rect">
            <a:avLst/>
          </a:prstGeom>
          <a:noFill/>
        </p:spPr>
        <p:txBody>
          <a:bodyPr wrap="square">
            <a:spAutoFit/>
          </a:bodyPr>
          <a:lstStyle/>
          <a:p>
            <a:pPr algn="ctr"/>
            <a:r>
              <a:rPr lang="en-US" b="1">
                <a:latin typeface="Posterama" panose="020B0504020200020000" pitchFamily="34" charset="0"/>
                <a:cs typeface="Posterama" panose="020B0504020200020000" pitchFamily="34" charset="0"/>
              </a:rPr>
              <a:t>Long Term</a:t>
            </a:r>
          </a:p>
          <a:p>
            <a:pPr algn="ctr"/>
            <a:r>
              <a:rPr lang="en-US" sz="1600">
                <a:latin typeface="Posterama" panose="020B0504020200020000" pitchFamily="34" charset="0"/>
                <a:cs typeface="Posterama" panose="020B0504020200020000" pitchFamily="34" charset="0"/>
              </a:rPr>
              <a:t>8 – 12 Months</a:t>
            </a:r>
          </a:p>
        </p:txBody>
      </p:sp>
      <p:sp>
        <p:nvSpPr>
          <p:cNvPr id="3" name="TextBox 2">
            <a:extLst>
              <a:ext uri="{FF2B5EF4-FFF2-40B4-BE49-F238E27FC236}">
                <a16:creationId xmlns:a16="http://schemas.microsoft.com/office/drawing/2014/main" id="{C5A6CCE3-42E4-EA2E-B700-BE0378728E61}"/>
              </a:ext>
            </a:extLst>
          </p:cNvPr>
          <p:cNvSpPr txBox="1"/>
          <p:nvPr/>
        </p:nvSpPr>
        <p:spPr>
          <a:xfrm>
            <a:off x="240129" y="916900"/>
            <a:ext cx="5379999" cy="369332"/>
          </a:xfrm>
          <a:prstGeom prst="rect">
            <a:avLst/>
          </a:prstGeom>
          <a:noFill/>
        </p:spPr>
        <p:txBody>
          <a:bodyPr wrap="none" rtlCol="0">
            <a:spAutoFit/>
          </a:bodyPr>
          <a:lstStyle/>
          <a:p>
            <a:r>
              <a:rPr lang="en-CA">
                <a:latin typeface="Posterama" panose="020B0504020200020000" pitchFamily="34" charset="0"/>
                <a:cs typeface="Posterama" panose="020B0504020200020000" pitchFamily="34" charset="0"/>
              </a:rPr>
              <a:t>Refer to </a:t>
            </a:r>
            <a:r>
              <a:rPr lang="en-CA">
                <a:latin typeface="Posterama" panose="020B0504020200020000" pitchFamily="34" charset="0"/>
                <a:cs typeface="Posterama" panose="020B0504020200020000" pitchFamily="34" charset="0"/>
                <a:hlinkClick r:id="rId9" action="ppaction://hlinksldjump"/>
              </a:rPr>
              <a:t>Exhibit F</a:t>
            </a:r>
            <a:r>
              <a:rPr lang="en-CA">
                <a:latin typeface="Posterama" panose="020B0504020200020000" pitchFamily="34" charset="0"/>
                <a:cs typeface="Posterama" panose="020B0504020200020000" pitchFamily="34" charset="0"/>
              </a:rPr>
              <a:t> for a more detailed breakdown</a:t>
            </a:r>
          </a:p>
        </p:txBody>
      </p:sp>
      <p:sp>
        <p:nvSpPr>
          <p:cNvPr id="4" name="Rectangle 3">
            <a:extLst>
              <a:ext uri="{FF2B5EF4-FFF2-40B4-BE49-F238E27FC236}">
                <a16:creationId xmlns:a16="http://schemas.microsoft.com/office/drawing/2014/main" id="{0E97986F-DB0B-9AC3-7511-4D6B85AB046B}"/>
              </a:ext>
            </a:extLst>
          </p:cNvPr>
          <p:cNvSpPr/>
          <p:nvPr/>
        </p:nvSpPr>
        <p:spPr>
          <a:xfrm>
            <a:off x="4436906" y="1354533"/>
            <a:ext cx="3606723" cy="4686431"/>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B92FEEE-D5B5-A53C-31C5-0809CE83C972}"/>
              </a:ext>
            </a:extLst>
          </p:cNvPr>
          <p:cNvSpPr/>
          <p:nvPr/>
        </p:nvSpPr>
        <p:spPr>
          <a:xfrm>
            <a:off x="539920" y="1348402"/>
            <a:ext cx="3606723" cy="4686431"/>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F219A520-623A-9474-909B-59D3F0B03FE4}"/>
              </a:ext>
            </a:extLst>
          </p:cNvPr>
          <p:cNvGrpSpPr/>
          <p:nvPr/>
        </p:nvGrpSpPr>
        <p:grpSpPr>
          <a:xfrm>
            <a:off x="206563" y="6265522"/>
            <a:ext cx="11778874" cy="711880"/>
            <a:chOff x="206563" y="6265522"/>
            <a:chExt cx="11778874" cy="711880"/>
          </a:xfrm>
        </p:grpSpPr>
        <p:graphicFrame>
          <p:nvGraphicFramePr>
            <p:cNvPr id="25" name="Diagram 24">
              <a:extLst>
                <a:ext uri="{FF2B5EF4-FFF2-40B4-BE49-F238E27FC236}">
                  <a16:creationId xmlns:a16="http://schemas.microsoft.com/office/drawing/2014/main" id="{F128582D-49D9-FCF9-5A23-85B99CA76534}"/>
                </a:ext>
              </a:extLst>
            </p:cNvPr>
            <p:cNvGraphicFramePr/>
            <p:nvPr>
              <p:extLst>
                <p:ext uri="{D42A27DB-BD31-4B8C-83A1-F6EECF244321}">
                  <p14:modId xmlns:p14="http://schemas.microsoft.com/office/powerpoint/2010/main" val="1904883216"/>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6" name="TextBox 25">
              <a:extLst>
                <a:ext uri="{FF2B5EF4-FFF2-40B4-BE49-F238E27FC236}">
                  <a16:creationId xmlns:a16="http://schemas.microsoft.com/office/drawing/2014/main" id="{D9EF6E64-1DE0-24F9-6E2A-BAFE1CE30E1C}"/>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28" name="TextBox 27">
              <a:extLst>
                <a:ext uri="{FF2B5EF4-FFF2-40B4-BE49-F238E27FC236}">
                  <a16:creationId xmlns:a16="http://schemas.microsoft.com/office/drawing/2014/main" id="{BED22706-1C17-6D97-B20E-C10B8F82A915}"/>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29" name="TextBox 28">
              <a:extLst>
                <a:ext uri="{FF2B5EF4-FFF2-40B4-BE49-F238E27FC236}">
                  <a16:creationId xmlns:a16="http://schemas.microsoft.com/office/drawing/2014/main" id="{77DAD927-1A8A-D899-5796-FB118ADE49BA}"/>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38" name="TextBox 37">
              <a:extLst>
                <a:ext uri="{FF2B5EF4-FFF2-40B4-BE49-F238E27FC236}">
                  <a16:creationId xmlns:a16="http://schemas.microsoft.com/office/drawing/2014/main" id="{1ECBD309-7DCF-D4A7-8DBE-53D179882965}"/>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212767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44"/>
          <p:cNvSpPr/>
          <p:nvPr/>
        </p:nvSpPr>
        <p:spPr>
          <a:xfrm rot="10800000" flipH="1">
            <a:off x="6676551" y="1688871"/>
            <a:ext cx="4461945" cy="3871200"/>
          </a:xfrm>
          <a:prstGeom prst="round1Rect">
            <a:avLst>
              <a:gd name="adj" fmla="val 12288"/>
            </a:avLst>
          </a:prstGeom>
          <a:noFill/>
          <a:ln w="9525" cap="flat" cmpd="sng">
            <a:solidFill>
              <a:srgbClr val="457B6C"/>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12" name="Google Shape;2212;p44"/>
          <p:cNvSpPr/>
          <p:nvPr/>
        </p:nvSpPr>
        <p:spPr>
          <a:xfrm>
            <a:off x="6096000" y="1059575"/>
            <a:ext cx="5042495" cy="642000"/>
          </a:xfrm>
          <a:prstGeom prst="round1Rect">
            <a:avLst>
              <a:gd name="adj" fmla="val 50000"/>
            </a:avLst>
          </a:prstGeom>
          <a:solidFill>
            <a:srgbClr val="89BDAE"/>
          </a:solidFill>
          <a:ln w="9525" cap="flat" cmpd="sng">
            <a:solidFill>
              <a:srgbClr val="457B6C"/>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13" name="Google Shape;2213;p44"/>
          <p:cNvSpPr txBox="1">
            <a:spLocks noGrp="1"/>
          </p:cNvSpPr>
          <p:nvPr>
            <p:ph type="title"/>
          </p:nvPr>
        </p:nvSpPr>
        <p:spPr>
          <a:xfrm>
            <a:off x="-13814" y="216541"/>
            <a:ext cx="12192000" cy="642000"/>
          </a:xfrm>
          <a:prstGeom prst="rect">
            <a:avLst/>
          </a:prstGeom>
        </p:spPr>
        <p:txBody>
          <a:bodyPr spcFirstLastPara="1" vert="horz" wrap="square" lIns="121900" tIns="121900" rIns="121900" bIns="121900" rtlCol="0" anchor="t" anchorCtr="0">
            <a:noAutofit/>
          </a:bodyPr>
          <a:lstStyle/>
          <a:p>
            <a:pPr algn="ctr">
              <a:spcBef>
                <a:spcPts val="0"/>
              </a:spcBef>
            </a:pPr>
            <a:r>
              <a:rPr lang="en-US" sz="3000">
                <a:latin typeface="Posterama" panose="020B0504020200020000" pitchFamily="34" charset="0"/>
                <a:cs typeface="Posterama" panose="020B0504020200020000" pitchFamily="34" charset="0"/>
              </a:rPr>
              <a:t>The Student Starter Platform is a Unique Customer Experience:</a:t>
            </a:r>
            <a:endParaRPr sz="3000">
              <a:solidFill>
                <a:schemeClr val="dk1"/>
              </a:solidFill>
              <a:latin typeface="Posterama" panose="020B0504020200020000" pitchFamily="34" charset="0"/>
              <a:cs typeface="Posterama" panose="020B0504020200020000" pitchFamily="34" charset="0"/>
            </a:endParaRPr>
          </a:p>
        </p:txBody>
      </p:sp>
      <p:sp>
        <p:nvSpPr>
          <p:cNvPr id="2220" name="Google Shape;2220;p44"/>
          <p:cNvSpPr txBox="1"/>
          <p:nvPr/>
        </p:nvSpPr>
        <p:spPr>
          <a:xfrm flipH="1">
            <a:off x="7348861" y="2211788"/>
            <a:ext cx="3721265" cy="608800"/>
          </a:xfrm>
          <a:prstGeom prst="rect">
            <a:avLst/>
          </a:prstGeom>
          <a:noFill/>
          <a:ln>
            <a:noFill/>
          </a:ln>
        </p:spPr>
        <p:txBody>
          <a:bodyPr spcFirstLastPara="1" wrap="square" lIns="121900" tIns="121900" rIns="121900" bIns="121900" anchor="ctr" anchorCtr="0">
            <a:noAutofit/>
          </a:bodyPr>
          <a:lstStyle/>
          <a:p>
            <a:pPr>
              <a:lnSpc>
                <a:spcPct val="115000"/>
              </a:lnSpc>
            </a:pPr>
            <a:r>
              <a:rPr lang="en-US" sz="1400">
                <a:solidFill>
                  <a:schemeClr val="dk1"/>
                </a:solidFill>
                <a:latin typeface="Posterama" panose="020B0504020200020000" pitchFamily="34" charset="0"/>
                <a:ea typeface="Fira Sans"/>
                <a:cs typeface="Posterama" panose="020B0504020200020000" pitchFamily="34" charset="0"/>
                <a:sym typeface="Fira Sans"/>
              </a:rPr>
              <a:t>Offers learning resources, simulation, benefits and discounts </a:t>
            </a:r>
          </a:p>
        </p:txBody>
      </p:sp>
      <p:sp>
        <p:nvSpPr>
          <p:cNvPr id="2221" name="Google Shape;2221;p44"/>
          <p:cNvSpPr txBox="1"/>
          <p:nvPr/>
        </p:nvSpPr>
        <p:spPr>
          <a:xfrm flipH="1">
            <a:off x="7354271" y="1893225"/>
            <a:ext cx="3826934" cy="355001"/>
          </a:xfrm>
          <a:prstGeom prst="rect">
            <a:avLst/>
          </a:prstGeom>
          <a:noFill/>
          <a:ln>
            <a:noFill/>
          </a:ln>
        </p:spPr>
        <p:txBody>
          <a:bodyPr spcFirstLastPara="1" wrap="square" lIns="121900" tIns="121900" rIns="121900" bIns="121900" anchor="ctr" anchorCtr="0">
            <a:noAutofit/>
          </a:bodyPr>
          <a:lstStyle/>
          <a:p>
            <a:r>
              <a:rPr lang="en-CA" sz="2200" b="1">
                <a:solidFill>
                  <a:schemeClr val="dk1"/>
                </a:solidFill>
                <a:latin typeface="Posterama" panose="020B0504020200020000" pitchFamily="34" charset="0"/>
                <a:ea typeface="Fira Sans"/>
                <a:cs typeface="Posterama" panose="020B0504020200020000" pitchFamily="34" charset="0"/>
                <a:sym typeface="Fira Sans"/>
              </a:rPr>
              <a:t>Multiple Services Offered</a:t>
            </a:r>
            <a:endParaRPr sz="2200" b="1">
              <a:solidFill>
                <a:schemeClr val="dk1"/>
              </a:solidFill>
              <a:latin typeface="Posterama" panose="020B0504020200020000" pitchFamily="34" charset="0"/>
              <a:ea typeface="Fira Sans"/>
              <a:cs typeface="Posterama" panose="020B0504020200020000" pitchFamily="34" charset="0"/>
              <a:sym typeface="Fira Sans"/>
            </a:endParaRPr>
          </a:p>
        </p:txBody>
      </p:sp>
      <p:sp>
        <p:nvSpPr>
          <p:cNvPr id="2222" name="Google Shape;2222;p44"/>
          <p:cNvSpPr/>
          <p:nvPr/>
        </p:nvSpPr>
        <p:spPr>
          <a:xfrm flipH="1">
            <a:off x="6883071" y="1914392"/>
            <a:ext cx="471200" cy="469600"/>
          </a:xfrm>
          <a:prstGeom prst="ellipse">
            <a:avLst/>
          </a:prstGeom>
          <a:solidFill>
            <a:srgbClr val="89BDAE"/>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23" name="Google Shape;2223;p44"/>
          <p:cNvSpPr txBox="1"/>
          <p:nvPr/>
        </p:nvSpPr>
        <p:spPr>
          <a:xfrm flipH="1">
            <a:off x="6797036" y="2064021"/>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01</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sp>
        <p:nvSpPr>
          <p:cNvPr id="2224" name="Google Shape;2224;p44"/>
          <p:cNvSpPr txBox="1"/>
          <p:nvPr/>
        </p:nvSpPr>
        <p:spPr>
          <a:xfrm>
            <a:off x="6660801" y="1274547"/>
            <a:ext cx="4257444" cy="255612"/>
          </a:xfrm>
          <a:prstGeom prst="rect">
            <a:avLst/>
          </a:prstGeom>
          <a:noFill/>
          <a:ln>
            <a:noFill/>
          </a:ln>
        </p:spPr>
        <p:txBody>
          <a:bodyPr spcFirstLastPara="1" wrap="square" lIns="121900" tIns="121900" rIns="121900" bIns="121900" anchor="ctr" anchorCtr="0">
            <a:noAutofit/>
          </a:bodyPr>
          <a:lstStyle/>
          <a:p>
            <a:pPr algn="ctr"/>
            <a:r>
              <a:rPr lang="en-CA" sz="2400" b="1">
                <a:solidFill>
                  <a:schemeClr val="dk1"/>
                </a:solidFill>
                <a:latin typeface="Posterama" panose="020B0504020200020000" pitchFamily="34" charset="0"/>
                <a:ea typeface="Fira Sans"/>
                <a:cs typeface="Posterama" panose="020B0504020200020000" pitchFamily="34" charset="0"/>
                <a:sym typeface="Fira Sans"/>
              </a:rPr>
              <a:t>Student-Starter Platform</a:t>
            </a:r>
            <a:endParaRPr sz="2400" b="1">
              <a:solidFill>
                <a:schemeClr val="dk1"/>
              </a:solidFill>
              <a:latin typeface="Posterama" panose="020B0504020200020000" pitchFamily="34" charset="0"/>
              <a:ea typeface="Fira Sans"/>
              <a:cs typeface="Posterama" panose="020B0504020200020000" pitchFamily="34" charset="0"/>
              <a:sym typeface="Fira Sans"/>
            </a:endParaRPr>
          </a:p>
        </p:txBody>
      </p:sp>
      <p:sp>
        <p:nvSpPr>
          <p:cNvPr id="2225" name="Google Shape;2225;p44"/>
          <p:cNvSpPr txBox="1"/>
          <p:nvPr/>
        </p:nvSpPr>
        <p:spPr>
          <a:xfrm flipH="1">
            <a:off x="7348862" y="3481309"/>
            <a:ext cx="3108139" cy="578142"/>
          </a:xfrm>
          <a:prstGeom prst="rect">
            <a:avLst/>
          </a:prstGeom>
          <a:noFill/>
          <a:ln>
            <a:noFill/>
          </a:ln>
        </p:spPr>
        <p:txBody>
          <a:bodyPr spcFirstLastPara="1" wrap="square" lIns="121900" tIns="121900" rIns="121900" bIns="121900" anchor="ctr" anchorCtr="0">
            <a:noAutofit/>
          </a:bodyPr>
          <a:lstStyle/>
          <a:p>
            <a:pPr>
              <a:lnSpc>
                <a:spcPct val="115000"/>
              </a:lnSpc>
            </a:pPr>
            <a:r>
              <a:rPr lang="en-US" sz="1400">
                <a:solidFill>
                  <a:schemeClr val="dk1"/>
                </a:solidFill>
                <a:latin typeface="Posterama" panose="020B0504020200020000" pitchFamily="34" charset="0"/>
                <a:ea typeface="Fira Sans"/>
                <a:cs typeface="Posterama" panose="020B0504020200020000" pitchFamily="34" charset="0"/>
                <a:sym typeface="Fira Sans"/>
              </a:rPr>
              <a:t>Offered to students throughout their university careers.</a:t>
            </a:r>
          </a:p>
        </p:txBody>
      </p:sp>
      <p:sp>
        <p:nvSpPr>
          <p:cNvPr id="2226" name="Google Shape;2226;p44"/>
          <p:cNvSpPr txBox="1"/>
          <p:nvPr/>
        </p:nvSpPr>
        <p:spPr>
          <a:xfrm flipH="1">
            <a:off x="7354271" y="3208905"/>
            <a:ext cx="3715859" cy="305331"/>
          </a:xfrm>
          <a:prstGeom prst="rect">
            <a:avLst/>
          </a:prstGeom>
          <a:noFill/>
          <a:ln>
            <a:noFill/>
          </a:ln>
        </p:spPr>
        <p:txBody>
          <a:bodyPr spcFirstLastPara="1" wrap="square" lIns="121900" tIns="121900" rIns="121900" bIns="121900" anchor="ctr" anchorCtr="0">
            <a:noAutofit/>
          </a:bodyPr>
          <a:lstStyle/>
          <a:p>
            <a:r>
              <a:rPr lang="en-US" sz="2200" b="1">
                <a:latin typeface="Posterama" panose="020B0504020200020000" pitchFamily="34" charset="0"/>
                <a:ea typeface="Fira Sans"/>
                <a:cs typeface="Posterama" panose="020B0504020200020000" pitchFamily="34" charset="0"/>
                <a:sym typeface="Fira Sans"/>
              </a:rPr>
              <a:t>Service for Students</a:t>
            </a:r>
          </a:p>
        </p:txBody>
      </p:sp>
      <p:sp>
        <p:nvSpPr>
          <p:cNvPr id="2227" name="Google Shape;2227;p44"/>
          <p:cNvSpPr/>
          <p:nvPr/>
        </p:nvSpPr>
        <p:spPr>
          <a:xfrm flipH="1">
            <a:off x="6883071" y="3211943"/>
            <a:ext cx="471200" cy="469600"/>
          </a:xfrm>
          <a:prstGeom prst="ellipse">
            <a:avLst/>
          </a:prstGeom>
          <a:solidFill>
            <a:srgbClr val="89BDAE"/>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28" name="Google Shape;2228;p44"/>
          <p:cNvSpPr txBox="1"/>
          <p:nvPr/>
        </p:nvSpPr>
        <p:spPr>
          <a:xfrm flipH="1">
            <a:off x="6797036" y="3361571"/>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02</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sp>
        <p:nvSpPr>
          <p:cNvPr id="2229" name="Google Shape;2229;p44"/>
          <p:cNvSpPr txBox="1"/>
          <p:nvPr/>
        </p:nvSpPr>
        <p:spPr>
          <a:xfrm flipH="1">
            <a:off x="7349561" y="4689334"/>
            <a:ext cx="3720565" cy="608800"/>
          </a:xfrm>
          <a:prstGeom prst="rect">
            <a:avLst/>
          </a:prstGeom>
          <a:noFill/>
          <a:ln>
            <a:noFill/>
          </a:ln>
        </p:spPr>
        <p:txBody>
          <a:bodyPr spcFirstLastPara="1" wrap="square" lIns="121900" tIns="121900" rIns="121900" bIns="121900" anchor="ctr" anchorCtr="0">
            <a:noAutofit/>
          </a:bodyPr>
          <a:lstStyle/>
          <a:p>
            <a:pPr>
              <a:lnSpc>
                <a:spcPct val="115000"/>
              </a:lnSpc>
            </a:pPr>
            <a:r>
              <a:rPr lang="en-US" sz="1400">
                <a:solidFill>
                  <a:schemeClr val="dk1"/>
                </a:solidFill>
                <a:latin typeface="Posterama" panose="020B0504020200020000" pitchFamily="34" charset="0"/>
                <a:ea typeface="Fira Sans"/>
                <a:cs typeface="Posterama" panose="020B0504020200020000" pitchFamily="34" charset="0"/>
                <a:sym typeface="Fira Sans"/>
              </a:rPr>
              <a:t>Platform offers multiple services to retain students as long-term customers.</a:t>
            </a:r>
          </a:p>
        </p:txBody>
      </p:sp>
      <p:sp>
        <p:nvSpPr>
          <p:cNvPr id="2230" name="Google Shape;2230;p44"/>
          <p:cNvSpPr txBox="1"/>
          <p:nvPr/>
        </p:nvSpPr>
        <p:spPr>
          <a:xfrm flipH="1">
            <a:off x="7348861" y="4509453"/>
            <a:ext cx="4234455" cy="208402"/>
          </a:xfrm>
          <a:prstGeom prst="rect">
            <a:avLst/>
          </a:prstGeom>
          <a:noFill/>
          <a:ln>
            <a:noFill/>
          </a:ln>
        </p:spPr>
        <p:txBody>
          <a:bodyPr spcFirstLastPara="1" wrap="square" lIns="121900" tIns="121900" rIns="121900" bIns="121900" anchor="ctr" anchorCtr="0">
            <a:noAutofit/>
          </a:bodyPr>
          <a:lstStyle/>
          <a:p>
            <a:r>
              <a:rPr lang="en-US" sz="2200" b="1">
                <a:latin typeface="Posterama" panose="020B0504020200020000" pitchFamily="34" charset="0"/>
                <a:ea typeface="Fira Sans"/>
                <a:cs typeface="Posterama" panose="020B0504020200020000" pitchFamily="34" charset="0"/>
                <a:sym typeface="Fira Sans"/>
              </a:rPr>
              <a:t>Strong Client Relationship</a:t>
            </a:r>
          </a:p>
        </p:txBody>
      </p:sp>
      <p:sp>
        <p:nvSpPr>
          <p:cNvPr id="2231" name="Google Shape;2231;p44"/>
          <p:cNvSpPr/>
          <p:nvPr/>
        </p:nvSpPr>
        <p:spPr>
          <a:xfrm flipH="1">
            <a:off x="6883071" y="4450626"/>
            <a:ext cx="471200" cy="469600"/>
          </a:xfrm>
          <a:prstGeom prst="ellipse">
            <a:avLst/>
          </a:prstGeom>
          <a:solidFill>
            <a:srgbClr val="89BDAE"/>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32" name="Google Shape;2232;p44"/>
          <p:cNvSpPr txBox="1"/>
          <p:nvPr/>
        </p:nvSpPr>
        <p:spPr>
          <a:xfrm flipH="1">
            <a:off x="6797036" y="4600255"/>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03</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sp>
        <p:nvSpPr>
          <p:cNvPr id="2233" name="Google Shape;2233;p44"/>
          <p:cNvSpPr/>
          <p:nvPr/>
        </p:nvSpPr>
        <p:spPr>
          <a:xfrm flipH="1">
            <a:off x="5629719" y="914180"/>
            <a:ext cx="936000" cy="932800"/>
          </a:xfrm>
          <a:prstGeom prst="ellipse">
            <a:avLst/>
          </a:prstGeom>
          <a:solidFill>
            <a:schemeClr val="bg1"/>
          </a:solidFill>
          <a:ln w="9525" cap="flat" cmpd="sng">
            <a:solidFill>
              <a:srgbClr val="457B6C"/>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34" name="Google Shape;2234;p44"/>
          <p:cNvSpPr/>
          <p:nvPr/>
        </p:nvSpPr>
        <p:spPr>
          <a:xfrm flipH="1">
            <a:off x="1081266" y="1059575"/>
            <a:ext cx="4336772" cy="3871200"/>
          </a:xfrm>
          <a:prstGeom prst="round1Rect">
            <a:avLst>
              <a:gd name="adj" fmla="val 12288"/>
            </a:avLst>
          </a:prstGeom>
          <a:noFill/>
          <a:ln w="9525" cap="flat" cmpd="sng">
            <a:solidFill>
              <a:srgbClr val="FFD87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35" name="Google Shape;2235;p44"/>
          <p:cNvSpPr/>
          <p:nvPr/>
        </p:nvSpPr>
        <p:spPr>
          <a:xfrm rot="10800000">
            <a:off x="1072691" y="4930775"/>
            <a:ext cx="5018360" cy="642000"/>
          </a:xfrm>
          <a:prstGeom prst="round1Rect">
            <a:avLst>
              <a:gd name="adj" fmla="val 50000"/>
            </a:avLst>
          </a:prstGeom>
          <a:solidFill>
            <a:srgbClr val="FFD87F"/>
          </a:solidFill>
          <a:ln w="9525" cap="flat" cmpd="sng">
            <a:solidFill>
              <a:srgbClr val="FFD87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36" name="Google Shape;2236;p44"/>
          <p:cNvSpPr/>
          <p:nvPr/>
        </p:nvSpPr>
        <p:spPr>
          <a:xfrm flipH="1">
            <a:off x="5629413" y="4669277"/>
            <a:ext cx="936000" cy="932800"/>
          </a:xfrm>
          <a:prstGeom prst="ellipse">
            <a:avLst/>
          </a:prstGeom>
          <a:solidFill>
            <a:schemeClr val="bg1"/>
          </a:solidFill>
          <a:ln w="9525" cap="flat" cmpd="sng">
            <a:solidFill>
              <a:srgbClr val="FFD87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mc:AlternateContent xmlns:mc="http://schemas.openxmlformats.org/markup-compatibility/2006" xmlns:a14="http://schemas.microsoft.com/office/drawing/2010/main">
        <mc:Choice Requires="a14">
          <p:sp>
            <p:nvSpPr>
              <p:cNvPr id="2237" name="Google Shape;2237;p44"/>
              <p:cNvSpPr txBox="1"/>
              <p:nvPr/>
            </p:nvSpPr>
            <p:spPr>
              <a:xfrm>
                <a:off x="1582220" y="5131809"/>
                <a:ext cx="3910770" cy="260318"/>
              </a:xfrm>
              <a:prstGeom prst="rect">
                <a:avLst/>
              </a:prstGeom>
              <a:noFill/>
              <a:ln>
                <a:noFill/>
              </a:ln>
            </p:spPr>
            <p:txBody>
              <a:bodyPr spcFirstLastPara="1" wrap="square" lIns="121900" tIns="121900" rIns="121900" bIns="121900" anchor="ctr" anchorCtr="0">
                <a:noAutofit/>
              </a:bodyPr>
              <a:lstStyle/>
              <a:p>
                <a:pPr algn="ctr"/>
                <a:r>
                  <a:rPr lang="en-CA" sz="2400" b="1">
                    <a:solidFill>
                      <a:schemeClr val="dk1"/>
                    </a:solidFill>
                    <a:latin typeface="Posterama" panose="020B0504020200020000" pitchFamily="34" charset="0"/>
                    <a:ea typeface="Fira Sans"/>
                    <a:cs typeface="Posterama" panose="020B0504020200020000" pitchFamily="34" charset="0"/>
                    <a:sym typeface="Fira Sans"/>
                  </a:rPr>
                  <a:t>RBC Practice Account</a:t>
                </a:r>
                <a14:m>
                  <m:oMath xmlns:m="http://schemas.openxmlformats.org/officeDocument/2006/math">
                    <m:sSup>
                      <m:sSupPr>
                        <m:ctrlPr>
                          <a:rPr lang="en-CA" sz="2400" b="1" i="1" smtClean="0">
                            <a:solidFill>
                              <a:schemeClr val="dk1"/>
                            </a:solidFill>
                            <a:latin typeface="Cambria Math" panose="02040503050406030204" pitchFamily="18" charset="0"/>
                            <a:cs typeface="Posterama" panose="020B0504020200020000" pitchFamily="34" charset="0"/>
                            <a:sym typeface="Fira Sans"/>
                          </a:rPr>
                        </m:ctrlPr>
                      </m:sSupPr>
                      <m:e>
                        <m:r>
                          <a:rPr lang="en-CA" sz="2400" b="1" i="1" smtClean="0">
                            <a:solidFill>
                              <a:schemeClr val="dk1"/>
                            </a:solidFill>
                            <a:latin typeface="Cambria Math" panose="02040503050406030204" pitchFamily="18" charset="0"/>
                            <a:cs typeface="Posterama" panose="020B0504020200020000" pitchFamily="34" charset="0"/>
                            <a:sym typeface="Fira Sans"/>
                          </a:rPr>
                          <m:t> </m:t>
                        </m:r>
                      </m:e>
                      <m:sup>
                        <m:r>
                          <a:rPr lang="en-CA" sz="2400" b="1" i="1" smtClean="0">
                            <a:solidFill>
                              <a:schemeClr val="dk1"/>
                            </a:solidFill>
                            <a:latin typeface="Cambria Math" panose="02040503050406030204" pitchFamily="18" charset="0"/>
                            <a:cs typeface="Posterama" panose="020B0504020200020000" pitchFamily="34" charset="0"/>
                            <a:sym typeface="Fira Sans"/>
                          </a:rPr>
                          <m:t>𝟖</m:t>
                        </m:r>
                      </m:sup>
                    </m:sSup>
                  </m:oMath>
                </a14:m>
                <a:endParaRPr sz="2400" b="1">
                  <a:solidFill>
                    <a:schemeClr val="dk1"/>
                  </a:solidFill>
                  <a:latin typeface="Posterama" panose="020B0504020200020000" pitchFamily="34" charset="0"/>
                  <a:ea typeface="Fira Sans"/>
                  <a:cs typeface="Posterama" panose="020B0504020200020000" pitchFamily="34" charset="0"/>
                  <a:sym typeface="Fira Sans"/>
                </a:endParaRPr>
              </a:p>
            </p:txBody>
          </p:sp>
        </mc:Choice>
        <mc:Fallback xmlns="">
          <p:sp>
            <p:nvSpPr>
              <p:cNvPr id="2237" name="Google Shape;2237;p44"/>
              <p:cNvSpPr txBox="1">
                <a:spLocks noRot="1" noChangeAspect="1" noMove="1" noResize="1" noEditPoints="1" noAdjustHandles="1" noChangeArrowheads="1" noChangeShapeType="1" noTextEdit="1"/>
              </p:cNvSpPr>
              <p:nvPr/>
            </p:nvSpPr>
            <p:spPr>
              <a:xfrm>
                <a:off x="1582220" y="5131809"/>
                <a:ext cx="3910770" cy="260318"/>
              </a:xfrm>
              <a:prstGeom prst="rect">
                <a:avLst/>
              </a:prstGeom>
              <a:blipFill>
                <a:blip r:embed="rId3"/>
                <a:stretch>
                  <a:fillRect t="-53488" b="-93023"/>
                </a:stretch>
              </a:blipFill>
              <a:ln>
                <a:noFill/>
              </a:ln>
            </p:spPr>
            <p:txBody>
              <a:bodyPr/>
              <a:lstStyle/>
              <a:p>
                <a:r>
                  <a:rPr lang="en-CA">
                    <a:noFill/>
                  </a:rPr>
                  <a:t> </a:t>
                </a:r>
              </a:p>
            </p:txBody>
          </p:sp>
        </mc:Fallback>
      </mc:AlternateContent>
      <p:sp>
        <p:nvSpPr>
          <p:cNvPr id="2238" name="Google Shape;2238;p44"/>
          <p:cNvSpPr txBox="1"/>
          <p:nvPr/>
        </p:nvSpPr>
        <p:spPr>
          <a:xfrm flipH="1">
            <a:off x="1770551" y="1621111"/>
            <a:ext cx="3560979" cy="608800"/>
          </a:xfrm>
          <a:prstGeom prst="rect">
            <a:avLst/>
          </a:prstGeom>
          <a:noFill/>
          <a:ln>
            <a:noFill/>
          </a:ln>
        </p:spPr>
        <p:txBody>
          <a:bodyPr spcFirstLastPara="1" wrap="square" lIns="121900" tIns="121900" rIns="121900" bIns="121900" anchor="ctr" anchorCtr="0">
            <a:noAutofit/>
          </a:bodyPr>
          <a:lstStyle/>
          <a:p>
            <a:pPr>
              <a:lnSpc>
                <a:spcPct val="115000"/>
              </a:lnSpc>
            </a:pPr>
            <a:r>
              <a:rPr lang="en-CA" sz="1400">
                <a:effectLst/>
                <a:latin typeface="Posterama" panose="020B0504020200020000" pitchFamily="34" charset="0"/>
                <a:ea typeface="Calibri" panose="020F0502020204030204" pitchFamily="34" charset="0"/>
                <a:cs typeface="Posterama" panose="020B0504020200020000" pitchFamily="34" charset="0"/>
              </a:rPr>
              <a:t>Explore how to use the RBC investing platform through the practice account</a:t>
            </a:r>
            <a:endParaRPr sz="1400">
              <a:solidFill>
                <a:schemeClr val="dk1"/>
              </a:solidFill>
              <a:latin typeface="Posterama" panose="020B0504020200020000" pitchFamily="34" charset="0"/>
              <a:ea typeface="Fira Sans"/>
              <a:cs typeface="Posterama" panose="020B0504020200020000" pitchFamily="34" charset="0"/>
              <a:sym typeface="Fira Sans"/>
            </a:endParaRPr>
          </a:p>
        </p:txBody>
      </p:sp>
      <p:sp>
        <p:nvSpPr>
          <p:cNvPr id="2239" name="Google Shape;2239;p44"/>
          <p:cNvSpPr txBox="1"/>
          <p:nvPr/>
        </p:nvSpPr>
        <p:spPr>
          <a:xfrm flipH="1">
            <a:off x="1810742" y="1411714"/>
            <a:ext cx="3411771" cy="159875"/>
          </a:xfrm>
          <a:prstGeom prst="rect">
            <a:avLst/>
          </a:prstGeom>
          <a:noFill/>
          <a:ln>
            <a:noFill/>
          </a:ln>
        </p:spPr>
        <p:txBody>
          <a:bodyPr spcFirstLastPara="1" wrap="square" lIns="121900" tIns="121900" rIns="121900" bIns="121900" anchor="ctr" anchorCtr="0">
            <a:noAutofit/>
          </a:bodyPr>
          <a:lstStyle/>
          <a:p>
            <a:r>
              <a:rPr lang="en-CA" sz="2200" b="1">
                <a:latin typeface="Posterama" panose="020B0504020200020000" pitchFamily="34" charset="0"/>
                <a:ea typeface="Fira Sans"/>
                <a:cs typeface="Posterama" panose="020B0504020200020000" pitchFamily="34" charset="0"/>
                <a:sym typeface="Fira Sans"/>
              </a:rPr>
              <a:t>Platform to Explore</a:t>
            </a:r>
          </a:p>
        </p:txBody>
      </p:sp>
      <p:sp>
        <p:nvSpPr>
          <p:cNvPr id="2240" name="Google Shape;2240;p44"/>
          <p:cNvSpPr/>
          <p:nvPr/>
        </p:nvSpPr>
        <p:spPr>
          <a:xfrm flipH="1">
            <a:off x="1368592" y="1284304"/>
            <a:ext cx="471200" cy="469600"/>
          </a:xfrm>
          <a:prstGeom prst="ellipse">
            <a:avLst/>
          </a:prstGeom>
          <a:solidFill>
            <a:srgbClr val="FFD87F"/>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41" name="Google Shape;2241;p44"/>
          <p:cNvSpPr txBox="1"/>
          <p:nvPr/>
        </p:nvSpPr>
        <p:spPr>
          <a:xfrm flipH="1">
            <a:off x="1273755" y="1416266"/>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01</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sp>
        <p:nvSpPr>
          <p:cNvPr id="2242" name="Google Shape;2242;p44"/>
          <p:cNvSpPr txBox="1"/>
          <p:nvPr/>
        </p:nvSpPr>
        <p:spPr>
          <a:xfrm flipH="1">
            <a:off x="1744676" y="2925770"/>
            <a:ext cx="3586855" cy="608800"/>
          </a:xfrm>
          <a:prstGeom prst="rect">
            <a:avLst/>
          </a:prstGeom>
          <a:noFill/>
          <a:ln>
            <a:noFill/>
          </a:ln>
        </p:spPr>
        <p:txBody>
          <a:bodyPr spcFirstLastPara="1" wrap="square" lIns="121900" tIns="121900" rIns="121900" bIns="121900" anchor="ctr" anchorCtr="0">
            <a:noAutofit/>
          </a:bodyPr>
          <a:lstStyle/>
          <a:p>
            <a:pPr>
              <a:lnSpc>
                <a:spcPct val="115000"/>
              </a:lnSpc>
            </a:pPr>
            <a:r>
              <a:rPr lang="en-CA" sz="1400">
                <a:effectLst/>
                <a:latin typeface="Posterama" panose="020B0504020200020000" pitchFamily="34" charset="0"/>
                <a:ea typeface="Calibri" panose="020F0502020204030204" pitchFamily="34" charset="0"/>
                <a:cs typeface="Posterama" panose="020B0504020200020000" pitchFamily="34" charset="0"/>
              </a:rPr>
              <a:t>Only offered to RBC Online Banking OR Direct Investing Clients</a:t>
            </a:r>
            <a:endParaRPr sz="1400">
              <a:solidFill>
                <a:schemeClr val="dk1"/>
              </a:solidFill>
              <a:latin typeface="Posterama" panose="020B0504020200020000" pitchFamily="34" charset="0"/>
              <a:ea typeface="Fira Sans"/>
              <a:cs typeface="Posterama" panose="020B0504020200020000" pitchFamily="34" charset="0"/>
              <a:sym typeface="Fira Sans"/>
            </a:endParaRPr>
          </a:p>
        </p:txBody>
      </p:sp>
      <p:sp>
        <p:nvSpPr>
          <p:cNvPr id="2243" name="Google Shape;2243;p44"/>
          <p:cNvSpPr txBox="1"/>
          <p:nvPr/>
        </p:nvSpPr>
        <p:spPr>
          <a:xfrm flipH="1">
            <a:off x="1761041" y="2615795"/>
            <a:ext cx="3762838" cy="356251"/>
          </a:xfrm>
          <a:prstGeom prst="rect">
            <a:avLst/>
          </a:prstGeom>
          <a:noFill/>
          <a:ln>
            <a:noFill/>
          </a:ln>
        </p:spPr>
        <p:txBody>
          <a:bodyPr spcFirstLastPara="1" wrap="square" lIns="121900" tIns="121900" rIns="121900" bIns="121900" anchor="ctr" anchorCtr="0">
            <a:noAutofit/>
          </a:bodyPr>
          <a:lstStyle/>
          <a:p>
            <a:r>
              <a:rPr lang="en-US" sz="2200" b="1">
                <a:latin typeface="Posterama" panose="020B0504020200020000" pitchFamily="34" charset="0"/>
                <a:ea typeface="Fira Sans"/>
                <a:cs typeface="Posterama" panose="020B0504020200020000" pitchFamily="34" charset="0"/>
                <a:sym typeface="Fira Sans"/>
              </a:rPr>
              <a:t>Service Offered to Few</a:t>
            </a:r>
          </a:p>
        </p:txBody>
      </p:sp>
      <p:sp>
        <p:nvSpPr>
          <p:cNvPr id="2244" name="Google Shape;2244;p44"/>
          <p:cNvSpPr/>
          <p:nvPr/>
        </p:nvSpPr>
        <p:spPr>
          <a:xfrm flipH="1">
            <a:off x="1299352" y="2619016"/>
            <a:ext cx="471200" cy="469600"/>
          </a:xfrm>
          <a:prstGeom prst="ellipse">
            <a:avLst/>
          </a:prstGeom>
          <a:solidFill>
            <a:srgbClr val="FFD87F"/>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45" name="Google Shape;2245;p44"/>
          <p:cNvSpPr txBox="1"/>
          <p:nvPr/>
        </p:nvSpPr>
        <p:spPr>
          <a:xfrm flipH="1">
            <a:off x="1221687" y="2751883"/>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02</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sp>
        <p:nvSpPr>
          <p:cNvPr id="2246" name="Google Shape;2246;p44"/>
          <p:cNvSpPr txBox="1"/>
          <p:nvPr/>
        </p:nvSpPr>
        <p:spPr>
          <a:xfrm flipH="1">
            <a:off x="1744676" y="4176571"/>
            <a:ext cx="3665296" cy="661128"/>
          </a:xfrm>
          <a:prstGeom prst="rect">
            <a:avLst/>
          </a:prstGeom>
          <a:noFill/>
          <a:ln>
            <a:noFill/>
          </a:ln>
        </p:spPr>
        <p:txBody>
          <a:bodyPr spcFirstLastPara="1" wrap="square" lIns="121900" tIns="121900" rIns="121900" bIns="121900" anchor="ctr" anchorCtr="0">
            <a:noAutofit/>
          </a:bodyPr>
          <a:lstStyle/>
          <a:p>
            <a:pPr>
              <a:lnSpc>
                <a:spcPct val="115000"/>
              </a:lnSpc>
            </a:pPr>
            <a:r>
              <a:rPr lang="en-CA" sz="1400">
                <a:solidFill>
                  <a:schemeClr val="dk1"/>
                </a:solidFill>
                <a:latin typeface="Posterama" panose="020B0504020200020000" pitchFamily="34" charset="0"/>
                <a:ea typeface="Fira Sans"/>
                <a:cs typeface="Posterama" panose="020B0504020200020000" pitchFamily="34" charset="0"/>
                <a:sym typeface="Fira Sans"/>
              </a:rPr>
              <a:t>Meant to act  as an exploration platform to understand the functionality of RBC’s investing platform</a:t>
            </a:r>
            <a:endParaRPr sz="1400">
              <a:solidFill>
                <a:schemeClr val="dk1"/>
              </a:solidFill>
              <a:latin typeface="Posterama" panose="020B0504020200020000" pitchFamily="34" charset="0"/>
              <a:ea typeface="Fira Sans"/>
              <a:cs typeface="Posterama" panose="020B0504020200020000" pitchFamily="34" charset="0"/>
              <a:sym typeface="Fira Sans"/>
            </a:endParaRPr>
          </a:p>
        </p:txBody>
      </p:sp>
      <p:sp>
        <p:nvSpPr>
          <p:cNvPr id="2247" name="Google Shape;2247;p44"/>
          <p:cNvSpPr txBox="1"/>
          <p:nvPr/>
        </p:nvSpPr>
        <p:spPr>
          <a:xfrm flipH="1">
            <a:off x="1760755" y="3804860"/>
            <a:ext cx="3491743" cy="297735"/>
          </a:xfrm>
          <a:prstGeom prst="rect">
            <a:avLst/>
          </a:prstGeom>
          <a:noFill/>
          <a:ln>
            <a:noFill/>
          </a:ln>
        </p:spPr>
        <p:txBody>
          <a:bodyPr spcFirstLastPara="1" wrap="square" lIns="121900" tIns="121900" rIns="121900" bIns="121900" anchor="ctr" anchorCtr="0">
            <a:noAutofit/>
          </a:bodyPr>
          <a:lstStyle/>
          <a:p>
            <a:r>
              <a:rPr lang="en-CA" sz="2200" b="1">
                <a:latin typeface="Posterama" panose="020B0504020200020000" pitchFamily="34" charset="0"/>
                <a:ea typeface="Fira Sans"/>
                <a:cs typeface="Posterama" panose="020B0504020200020000" pitchFamily="34" charset="0"/>
                <a:sym typeface="Fira Sans"/>
              </a:rPr>
              <a:t>Short-Term Use</a:t>
            </a:r>
          </a:p>
        </p:txBody>
      </p:sp>
      <p:sp>
        <p:nvSpPr>
          <p:cNvPr id="2248" name="Google Shape;2248;p44"/>
          <p:cNvSpPr/>
          <p:nvPr/>
        </p:nvSpPr>
        <p:spPr>
          <a:xfrm flipH="1">
            <a:off x="1334135" y="3761649"/>
            <a:ext cx="471200" cy="469600"/>
          </a:xfrm>
          <a:prstGeom prst="ellipse">
            <a:avLst/>
          </a:prstGeom>
          <a:solidFill>
            <a:srgbClr val="FFD87F"/>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49" name="Google Shape;2249;p44"/>
          <p:cNvSpPr txBox="1"/>
          <p:nvPr/>
        </p:nvSpPr>
        <p:spPr>
          <a:xfrm flipH="1">
            <a:off x="1256470" y="3894517"/>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03</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grpSp>
        <p:nvGrpSpPr>
          <p:cNvPr id="2250" name="Google Shape;2250;p44"/>
          <p:cNvGrpSpPr/>
          <p:nvPr/>
        </p:nvGrpSpPr>
        <p:grpSpPr>
          <a:xfrm>
            <a:off x="5825126" y="4874949"/>
            <a:ext cx="625604" cy="570952"/>
            <a:chOff x="1958520" y="2302574"/>
            <a:chExt cx="359213" cy="327807"/>
          </a:xfrm>
        </p:grpSpPr>
        <p:sp>
          <p:nvSpPr>
            <p:cNvPr id="2251" name="Google Shape;2251;p44"/>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52" name="Google Shape;2252;p44"/>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53" name="Google Shape;2253;p44"/>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grpSp>
      <p:grpSp>
        <p:nvGrpSpPr>
          <p:cNvPr id="2254" name="Google Shape;2254;p44"/>
          <p:cNvGrpSpPr/>
          <p:nvPr/>
        </p:nvGrpSpPr>
        <p:grpSpPr>
          <a:xfrm>
            <a:off x="5906651" y="1046876"/>
            <a:ext cx="370632" cy="641995"/>
            <a:chOff x="2656082" y="2287427"/>
            <a:chExt cx="207582" cy="359594"/>
          </a:xfrm>
          <a:solidFill>
            <a:srgbClr val="457B6C"/>
          </a:solidFill>
        </p:grpSpPr>
        <p:sp>
          <p:nvSpPr>
            <p:cNvPr id="2255" name="Google Shape;2255;p44"/>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solidFill>
                <a:srgbClr val="457B6C"/>
              </a:solid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56" name="Google Shape;2256;p44"/>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solidFill>
                <a:srgbClr val="457B6C"/>
              </a:solid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57" name="Google Shape;2257;p44"/>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solidFill>
                <a:srgbClr val="457B6C"/>
              </a:solid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58" name="Google Shape;2258;p44"/>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solidFill>
                <a:srgbClr val="457B6C"/>
              </a:solid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grpSp>
      <p:sp>
        <p:nvSpPr>
          <p:cNvPr id="2" name="Rectangle 1">
            <a:extLst>
              <a:ext uri="{FF2B5EF4-FFF2-40B4-BE49-F238E27FC236}">
                <a16:creationId xmlns:a16="http://schemas.microsoft.com/office/drawing/2014/main" id="{9F1D3B35-8064-9BC4-24EC-90214D9C22B8}"/>
              </a:ext>
            </a:extLst>
          </p:cNvPr>
          <p:cNvSpPr/>
          <p:nvPr/>
        </p:nvSpPr>
        <p:spPr>
          <a:xfrm>
            <a:off x="765588" y="5682110"/>
            <a:ext cx="10817728" cy="478897"/>
          </a:xfrm>
          <a:prstGeom prst="rect">
            <a:avLst/>
          </a:prstGeom>
          <a:noFill/>
          <a:ln>
            <a:solidFill>
              <a:srgbClr val="457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Posterama" panose="020B0504020200020000" pitchFamily="34" charset="0"/>
                <a:cs typeface="Posterama" panose="020B0504020200020000" pitchFamily="34" charset="0"/>
              </a:rPr>
              <a:t>The student starter platform has a distinct competitive advantage above all competing financial platforms</a:t>
            </a:r>
            <a:r>
              <a:rPr lang="en-CA">
                <a:solidFill>
                  <a:schemeClr val="tx1"/>
                </a:solidFill>
                <a:latin typeface="Posterama" panose="020B0504020200020000" pitchFamily="34" charset="0"/>
                <a:cs typeface="Posterama" panose="020B0504020200020000" pitchFamily="34" charset="0"/>
              </a:rPr>
              <a:t>  </a:t>
            </a:r>
          </a:p>
        </p:txBody>
      </p:sp>
      <p:sp>
        <p:nvSpPr>
          <p:cNvPr id="3" name="Rectangle 2">
            <a:extLst>
              <a:ext uri="{FF2B5EF4-FFF2-40B4-BE49-F238E27FC236}">
                <a16:creationId xmlns:a16="http://schemas.microsoft.com/office/drawing/2014/main" id="{58A36667-337E-9B0F-22ED-9AB64D473AF1}"/>
              </a:ext>
            </a:extLst>
          </p:cNvPr>
          <p:cNvSpPr/>
          <p:nvPr/>
        </p:nvSpPr>
        <p:spPr>
          <a:xfrm>
            <a:off x="5558459" y="858541"/>
            <a:ext cx="6633158" cy="237802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98D8C5B8-D276-2B13-BAF2-D44812D1BC07}"/>
              </a:ext>
            </a:extLst>
          </p:cNvPr>
          <p:cNvSpPr/>
          <p:nvPr/>
        </p:nvSpPr>
        <p:spPr>
          <a:xfrm>
            <a:off x="6615105" y="2503216"/>
            <a:ext cx="5576896" cy="3202314"/>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F175AFB-42CD-808F-20A8-E5466208384A}"/>
              </a:ext>
            </a:extLst>
          </p:cNvPr>
          <p:cNvSpPr/>
          <p:nvPr/>
        </p:nvSpPr>
        <p:spPr>
          <a:xfrm>
            <a:off x="175050" y="5674299"/>
            <a:ext cx="11888548" cy="558805"/>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 name="Group 16">
            <a:extLst>
              <a:ext uri="{FF2B5EF4-FFF2-40B4-BE49-F238E27FC236}">
                <a16:creationId xmlns:a16="http://schemas.microsoft.com/office/drawing/2014/main" id="{05D2CB08-A886-14D3-C15B-54E114CFCAAC}"/>
              </a:ext>
            </a:extLst>
          </p:cNvPr>
          <p:cNvGrpSpPr/>
          <p:nvPr/>
        </p:nvGrpSpPr>
        <p:grpSpPr>
          <a:xfrm>
            <a:off x="206563" y="6265522"/>
            <a:ext cx="11778874" cy="711880"/>
            <a:chOff x="206563" y="6265522"/>
            <a:chExt cx="11778874" cy="711880"/>
          </a:xfrm>
        </p:grpSpPr>
        <p:graphicFrame>
          <p:nvGraphicFramePr>
            <p:cNvPr id="18" name="Diagram 17">
              <a:extLst>
                <a:ext uri="{FF2B5EF4-FFF2-40B4-BE49-F238E27FC236}">
                  <a16:creationId xmlns:a16="http://schemas.microsoft.com/office/drawing/2014/main" id="{88B84C45-77E5-E011-A26D-E7B9AAACF612}"/>
                </a:ext>
              </a:extLst>
            </p:cNvPr>
            <p:cNvGraphicFramePr/>
            <p:nvPr>
              <p:extLst>
                <p:ext uri="{D42A27DB-BD31-4B8C-83A1-F6EECF244321}">
                  <p14:modId xmlns:p14="http://schemas.microsoft.com/office/powerpoint/2010/main" val="2803181931"/>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TextBox 18">
              <a:extLst>
                <a:ext uri="{FF2B5EF4-FFF2-40B4-BE49-F238E27FC236}">
                  <a16:creationId xmlns:a16="http://schemas.microsoft.com/office/drawing/2014/main" id="{71B7F0DD-9835-689F-E38E-E4CE1015301E}"/>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latin typeface="Posterama" panose="020B0504020200020000" pitchFamily="34" charset="0"/>
                  <a:cs typeface="Posterama" panose="020B0504020200020000" pitchFamily="34" charset="0"/>
                </a:rPr>
                <a:t>Comparative Advantage</a:t>
              </a:r>
            </a:p>
            <a:p>
              <a:endParaRPr lang="en-US"/>
            </a:p>
          </p:txBody>
        </p:sp>
        <p:sp>
          <p:nvSpPr>
            <p:cNvPr id="20" name="TextBox 19">
              <a:extLst>
                <a:ext uri="{FF2B5EF4-FFF2-40B4-BE49-F238E27FC236}">
                  <a16:creationId xmlns:a16="http://schemas.microsoft.com/office/drawing/2014/main" id="{A0BF1774-C088-EA7E-18AE-8BF6A3FDDFCD}"/>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21" name="TextBox 20">
              <a:extLst>
                <a:ext uri="{FF2B5EF4-FFF2-40B4-BE49-F238E27FC236}">
                  <a16:creationId xmlns:a16="http://schemas.microsoft.com/office/drawing/2014/main" id="{D44E74A3-CA0D-0448-7609-34325F542D15}"/>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22" name="TextBox 21">
              <a:extLst>
                <a:ext uri="{FF2B5EF4-FFF2-40B4-BE49-F238E27FC236}">
                  <a16:creationId xmlns:a16="http://schemas.microsoft.com/office/drawing/2014/main" id="{8D390E4B-31DE-4B61-336D-74FC87096240}"/>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44"/>
          <p:cNvSpPr/>
          <p:nvPr/>
        </p:nvSpPr>
        <p:spPr>
          <a:xfrm rot="10800000" flipH="1">
            <a:off x="6676551" y="1688871"/>
            <a:ext cx="4461945" cy="3871200"/>
          </a:xfrm>
          <a:prstGeom prst="round1Rect">
            <a:avLst>
              <a:gd name="adj" fmla="val 12288"/>
            </a:avLst>
          </a:prstGeom>
          <a:noFill/>
          <a:ln w="9525" cap="flat" cmpd="sng">
            <a:solidFill>
              <a:srgbClr val="457B6C"/>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12" name="Google Shape;2212;p44"/>
          <p:cNvSpPr/>
          <p:nvPr/>
        </p:nvSpPr>
        <p:spPr>
          <a:xfrm>
            <a:off x="6096000" y="1059575"/>
            <a:ext cx="5042495" cy="642000"/>
          </a:xfrm>
          <a:prstGeom prst="round1Rect">
            <a:avLst>
              <a:gd name="adj" fmla="val 50000"/>
            </a:avLst>
          </a:prstGeom>
          <a:solidFill>
            <a:srgbClr val="89BDAE"/>
          </a:solidFill>
          <a:ln w="9525" cap="flat" cmpd="sng">
            <a:solidFill>
              <a:srgbClr val="457B6C"/>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13" name="Google Shape;2213;p44"/>
          <p:cNvSpPr txBox="1">
            <a:spLocks noGrp="1"/>
          </p:cNvSpPr>
          <p:nvPr>
            <p:ph type="title"/>
          </p:nvPr>
        </p:nvSpPr>
        <p:spPr>
          <a:xfrm>
            <a:off x="-13814" y="216541"/>
            <a:ext cx="12192000" cy="642000"/>
          </a:xfrm>
          <a:prstGeom prst="rect">
            <a:avLst/>
          </a:prstGeom>
        </p:spPr>
        <p:txBody>
          <a:bodyPr spcFirstLastPara="1" vert="horz" wrap="square" lIns="121900" tIns="121900" rIns="121900" bIns="121900" rtlCol="0" anchor="t" anchorCtr="0">
            <a:noAutofit/>
          </a:bodyPr>
          <a:lstStyle/>
          <a:p>
            <a:pPr algn="ctr">
              <a:spcBef>
                <a:spcPts val="0"/>
              </a:spcBef>
            </a:pPr>
            <a:r>
              <a:rPr lang="en-US" sz="3000">
                <a:latin typeface="Posterama" panose="020B0504020200020000" pitchFamily="34" charset="0"/>
                <a:cs typeface="Posterama" panose="020B0504020200020000" pitchFamily="34" charset="0"/>
              </a:rPr>
              <a:t>The Student Starter Platform is a Unique Customer Experience:</a:t>
            </a:r>
            <a:endParaRPr sz="3000">
              <a:solidFill>
                <a:schemeClr val="dk1"/>
              </a:solidFill>
              <a:latin typeface="Posterama" panose="020B0504020200020000" pitchFamily="34" charset="0"/>
              <a:cs typeface="Posterama" panose="020B0504020200020000" pitchFamily="34" charset="0"/>
            </a:endParaRPr>
          </a:p>
        </p:txBody>
      </p:sp>
      <p:sp>
        <p:nvSpPr>
          <p:cNvPr id="2220" name="Google Shape;2220;p44"/>
          <p:cNvSpPr txBox="1"/>
          <p:nvPr/>
        </p:nvSpPr>
        <p:spPr>
          <a:xfrm flipH="1">
            <a:off x="7348861" y="2211788"/>
            <a:ext cx="3721265" cy="608800"/>
          </a:xfrm>
          <a:prstGeom prst="rect">
            <a:avLst/>
          </a:prstGeom>
          <a:noFill/>
          <a:ln>
            <a:noFill/>
          </a:ln>
        </p:spPr>
        <p:txBody>
          <a:bodyPr spcFirstLastPara="1" wrap="square" lIns="121900" tIns="121900" rIns="121900" bIns="121900" anchor="ctr" anchorCtr="0">
            <a:noAutofit/>
          </a:bodyPr>
          <a:lstStyle/>
          <a:p>
            <a:pPr>
              <a:lnSpc>
                <a:spcPct val="115000"/>
              </a:lnSpc>
            </a:pPr>
            <a:r>
              <a:rPr lang="en-US" sz="1400">
                <a:solidFill>
                  <a:schemeClr val="dk1"/>
                </a:solidFill>
                <a:latin typeface="Posterama" panose="020B0504020200020000" pitchFamily="34" charset="0"/>
                <a:ea typeface="Fira Sans"/>
                <a:cs typeface="Posterama" panose="020B0504020200020000" pitchFamily="34" charset="0"/>
                <a:sym typeface="Fira Sans"/>
              </a:rPr>
              <a:t>Offers learning resources, simulation, benefits and discounts </a:t>
            </a:r>
          </a:p>
        </p:txBody>
      </p:sp>
      <p:sp>
        <p:nvSpPr>
          <p:cNvPr id="2221" name="Google Shape;2221;p44"/>
          <p:cNvSpPr txBox="1"/>
          <p:nvPr/>
        </p:nvSpPr>
        <p:spPr>
          <a:xfrm flipH="1">
            <a:off x="7354271" y="1893225"/>
            <a:ext cx="3826934" cy="355001"/>
          </a:xfrm>
          <a:prstGeom prst="rect">
            <a:avLst/>
          </a:prstGeom>
          <a:noFill/>
          <a:ln>
            <a:noFill/>
          </a:ln>
        </p:spPr>
        <p:txBody>
          <a:bodyPr spcFirstLastPara="1" wrap="square" lIns="121900" tIns="121900" rIns="121900" bIns="121900" anchor="ctr" anchorCtr="0">
            <a:noAutofit/>
          </a:bodyPr>
          <a:lstStyle/>
          <a:p>
            <a:r>
              <a:rPr lang="en-CA" sz="2200" b="1">
                <a:solidFill>
                  <a:schemeClr val="dk1"/>
                </a:solidFill>
                <a:latin typeface="Posterama" panose="020B0504020200020000" pitchFamily="34" charset="0"/>
                <a:ea typeface="Fira Sans"/>
                <a:cs typeface="Posterama" panose="020B0504020200020000" pitchFamily="34" charset="0"/>
                <a:sym typeface="Fira Sans"/>
              </a:rPr>
              <a:t>Multiple Services Offered</a:t>
            </a:r>
            <a:endParaRPr sz="2200" b="1">
              <a:solidFill>
                <a:schemeClr val="dk1"/>
              </a:solidFill>
              <a:latin typeface="Posterama" panose="020B0504020200020000" pitchFamily="34" charset="0"/>
              <a:ea typeface="Fira Sans"/>
              <a:cs typeface="Posterama" panose="020B0504020200020000" pitchFamily="34" charset="0"/>
              <a:sym typeface="Fira Sans"/>
            </a:endParaRPr>
          </a:p>
        </p:txBody>
      </p:sp>
      <p:sp>
        <p:nvSpPr>
          <p:cNvPr id="2222" name="Google Shape;2222;p44"/>
          <p:cNvSpPr/>
          <p:nvPr/>
        </p:nvSpPr>
        <p:spPr>
          <a:xfrm flipH="1">
            <a:off x="6883071" y="1914392"/>
            <a:ext cx="471200" cy="469600"/>
          </a:xfrm>
          <a:prstGeom prst="ellipse">
            <a:avLst/>
          </a:prstGeom>
          <a:solidFill>
            <a:srgbClr val="89BDAE"/>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23" name="Google Shape;2223;p44"/>
          <p:cNvSpPr txBox="1"/>
          <p:nvPr/>
        </p:nvSpPr>
        <p:spPr>
          <a:xfrm flipH="1">
            <a:off x="6797036" y="2064021"/>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01</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sp>
        <p:nvSpPr>
          <p:cNvPr id="2224" name="Google Shape;2224;p44"/>
          <p:cNvSpPr txBox="1"/>
          <p:nvPr/>
        </p:nvSpPr>
        <p:spPr>
          <a:xfrm>
            <a:off x="6660801" y="1274547"/>
            <a:ext cx="4257444" cy="255612"/>
          </a:xfrm>
          <a:prstGeom prst="rect">
            <a:avLst/>
          </a:prstGeom>
          <a:noFill/>
          <a:ln>
            <a:noFill/>
          </a:ln>
        </p:spPr>
        <p:txBody>
          <a:bodyPr spcFirstLastPara="1" wrap="square" lIns="121900" tIns="121900" rIns="121900" bIns="121900" anchor="ctr" anchorCtr="0">
            <a:noAutofit/>
          </a:bodyPr>
          <a:lstStyle/>
          <a:p>
            <a:pPr algn="ctr"/>
            <a:r>
              <a:rPr lang="en-CA" sz="2400" b="1">
                <a:solidFill>
                  <a:schemeClr val="dk1"/>
                </a:solidFill>
                <a:latin typeface="Posterama" panose="020B0504020200020000" pitchFamily="34" charset="0"/>
                <a:ea typeface="Fira Sans"/>
                <a:cs typeface="Posterama" panose="020B0504020200020000" pitchFamily="34" charset="0"/>
                <a:sym typeface="Fira Sans"/>
              </a:rPr>
              <a:t>Student-Starter Platform</a:t>
            </a:r>
            <a:endParaRPr sz="2400" b="1">
              <a:solidFill>
                <a:schemeClr val="dk1"/>
              </a:solidFill>
              <a:latin typeface="Posterama" panose="020B0504020200020000" pitchFamily="34" charset="0"/>
              <a:ea typeface="Fira Sans"/>
              <a:cs typeface="Posterama" panose="020B0504020200020000" pitchFamily="34" charset="0"/>
              <a:sym typeface="Fira Sans"/>
            </a:endParaRPr>
          </a:p>
        </p:txBody>
      </p:sp>
      <p:sp>
        <p:nvSpPr>
          <p:cNvPr id="2225" name="Google Shape;2225;p44"/>
          <p:cNvSpPr txBox="1"/>
          <p:nvPr/>
        </p:nvSpPr>
        <p:spPr>
          <a:xfrm flipH="1">
            <a:off x="7348862" y="3481309"/>
            <a:ext cx="3108139" cy="578142"/>
          </a:xfrm>
          <a:prstGeom prst="rect">
            <a:avLst/>
          </a:prstGeom>
          <a:noFill/>
          <a:ln>
            <a:noFill/>
          </a:ln>
        </p:spPr>
        <p:txBody>
          <a:bodyPr spcFirstLastPara="1" wrap="square" lIns="121900" tIns="121900" rIns="121900" bIns="121900" anchor="ctr" anchorCtr="0">
            <a:noAutofit/>
          </a:bodyPr>
          <a:lstStyle/>
          <a:p>
            <a:pPr>
              <a:lnSpc>
                <a:spcPct val="115000"/>
              </a:lnSpc>
            </a:pPr>
            <a:r>
              <a:rPr lang="en-US" sz="1400">
                <a:solidFill>
                  <a:schemeClr val="dk1"/>
                </a:solidFill>
                <a:latin typeface="Posterama" panose="020B0504020200020000" pitchFamily="34" charset="0"/>
                <a:ea typeface="Fira Sans"/>
                <a:cs typeface="Posterama" panose="020B0504020200020000" pitchFamily="34" charset="0"/>
                <a:sym typeface="Fira Sans"/>
              </a:rPr>
              <a:t>Offered to students throughout their university careers.</a:t>
            </a:r>
          </a:p>
        </p:txBody>
      </p:sp>
      <p:sp>
        <p:nvSpPr>
          <p:cNvPr id="2226" name="Google Shape;2226;p44"/>
          <p:cNvSpPr txBox="1"/>
          <p:nvPr/>
        </p:nvSpPr>
        <p:spPr>
          <a:xfrm flipH="1">
            <a:off x="7354271" y="3208905"/>
            <a:ext cx="3715859" cy="305331"/>
          </a:xfrm>
          <a:prstGeom prst="rect">
            <a:avLst/>
          </a:prstGeom>
          <a:noFill/>
          <a:ln>
            <a:noFill/>
          </a:ln>
        </p:spPr>
        <p:txBody>
          <a:bodyPr spcFirstLastPara="1" wrap="square" lIns="121900" tIns="121900" rIns="121900" bIns="121900" anchor="ctr" anchorCtr="0">
            <a:noAutofit/>
          </a:bodyPr>
          <a:lstStyle/>
          <a:p>
            <a:r>
              <a:rPr lang="en-US" sz="2200" b="1">
                <a:latin typeface="Posterama" panose="020B0504020200020000" pitchFamily="34" charset="0"/>
                <a:ea typeface="Fira Sans"/>
                <a:cs typeface="Posterama" panose="020B0504020200020000" pitchFamily="34" charset="0"/>
                <a:sym typeface="Fira Sans"/>
              </a:rPr>
              <a:t>Service for Students</a:t>
            </a:r>
          </a:p>
        </p:txBody>
      </p:sp>
      <p:sp>
        <p:nvSpPr>
          <p:cNvPr id="2227" name="Google Shape;2227;p44"/>
          <p:cNvSpPr/>
          <p:nvPr/>
        </p:nvSpPr>
        <p:spPr>
          <a:xfrm flipH="1">
            <a:off x="6883071" y="3211943"/>
            <a:ext cx="471200" cy="469600"/>
          </a:xfrm>
          <a:prstGeom prst="ellipse">
            <a:avLst/>
          </a:prstGeom>
          <a:solidFill>
            <a:srgbClr val="89BDAE"/>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28" name="Google Shape;2228;p44"/>
          <p:cNvSpPr txBox="1"/>
          <p:nvPr/>
        </p:nvSpPr>
        <p:spPr>
          <a:xfrm flipH="1">
            <a:off x="6797036" y="3361571"/>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02</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sp>
        <p:nvSpPr>
          <p:cNvPr id="2229" name="Google Shape;2229;p44"/>
          <p:cNvSpPr txBox="1"/>
          <p:nvPr/>
        </p:nvSpPr>
        <p:spPr>
          <a:xfrm flipH="1">
            <a:off x="7349561" y="4689334"/>
            <a:ext cx="3720565" cy="608800"/>
          </a:xfrm>
          <a:prstGeom prst="rect">
            <a:avLst/>
          </a:prstGeom>
          <a:noFill/>
          <a:ln>
            <a:noFill/>
          </a:ln>
        </p:spPr>
        <p:txBody>
          <a:bodyPr spcFirstLastPara="1" wrap="square" lIns="121900" tIns="121900" rIns="121900" bIns="121900" anchor="ctr" anchorCtr="0">
            <a:noAutofit/>
          </a:bodyPr>
          <a:lstStyle/>
          <a:p>
            <a:pPr>
              <a:lnSpc>
                <a:spcPct val="115000"/>
              </a:lnSpc>
            </a:pPr>
            <a:r>
              <a:rPr lang="en-US" sz="1400">
                <a:solidFill>
                  <a:schemeClr val="dk1"/>
                </a:solidFill>
                <a:latin typeface="Posterama" panose="020B0504020200020000" pitchFamily="34" charset="0"/>
                <a:ea typeface="Fira Sans"/>
                <a:cs typeface="Posterama" panose="020B0504020200020000" pitchFamily="34" charset="0"/>
                <a:sym typeface="Fira Sans"/>
              </a:rPr>
              <a:t>Platform offers multiple services to retain students as long-term customers.</a:t>
            </a:r>
          </a:p>
        </p:txBody>
      </p:sp>
      <p:sp>
        <p:nvSpPr>
          <p:cNvPr id="2230" name="Google Shape;2230;p44"/>
          <p:cNvSpPr txBox="1"/>
          <p:nvPr/>
        </p:nvSpPr>
        <p:spPr>
          <a:xfrm flipH="1">
            <a:off x="7348861" y="4509453"/>
            <a:ext cx="4234455" cy="208402"/>
          </a:xfrm>
          <a:prstGeom prst="rect">
            <a:avLst/>
          </a:prstGeom>
          <a:noFill/>
          <a:ln>
            <a:noFill/>
          </a:ln>
        </p:spPr>
        <p:txBody>
          <a:bodyPr spcFirstLastPara="1" wrap="square" lIns="121900" tIns="121900" rIns="121900" bIns="121900" anchor="ctr" anchorCtr="0">
            <a:noAutofit/>
          </a:bodyPr>
          <a:lstStyle/>
          <a:p>
            <a:r>
              <a:rPr lang="en-US" sz="2200" b="1">
                <a:latin typeface="Posterama" panose="020B0504020200020000" pitchFamily="34" charset="0"/>
                <a:ea typeface="Fira Sans"/>
                <a:cs typeface="Posterama" panose="020B0504020200020000" pitchFamily="34" charset="0"/>
                <a:sym typeface="Fira Sans"/>
              </a:rPr>
              <a:t>Strong Client Relationship</a:t>
            </a:r>
          </a:p>
        </p:txBody>
      </p:sp>
      <p:sp>
        <p:nvSpPr>
          <p:cNvPr id="2231" name="Google Shape;2231;p44"/>
          <p:cNvSpPr/>
          <p:nvPr/>
        </p:nvSpPr>
        <p:spPr>
          <a:xfrm flipH="1">
            <a:off x="6883071" y="4450626"/>
            <a:ext cx="471200" cy="469600"/>
          </a:xfrm>
          <a:prstGeom prst="ellipse">
            <a:avLst/>
          </a:prstGeom>
          <a:solidFill>
            <a:srgbClr val="89BDAE"/>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32" name="Google Shape;2232;p44"/>
          <p:cNvSpPr txBox="1"/>
          <p:nvPr/>
        </p:nvSpPr>
        <p:spPr>
          <a:xfrm flipH="1">
            <a:off x="6797036" y="4600255"/>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03</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sp>
        <p:nvSpPr>
          <p:cNvPr id="2233" name="Google Shape;2233;p44"/>
          <p:cNvSpPr/>
          <p:nvPr/>
        </p:nvSpPr>
        <p:spPr>
          <a:xfrm flipH="1">
            <a:off x="5629719" y="914180"/>
            <a:ext cx="936000" cy="932800"/>
          </a:xfrm>
          <a:prstGeom prst="ellipse">
            <a:avLst/>
          </a:prstGeom>
          <a:solidFill>
            <a:schemeClr val="bg1"/>
          </a:solidFill>
          <a:ln w="9525" cap="flat" cmpd="sng">
            <a:solidFill>
              <a:srgbClr val="457B6C"/>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34" name="Google Shape;2234;p44"/>
          <p:cNvSpPr/>
          <p:nvPr/>
        </p:nvSpPr>
        <p:spPr>
          <a:xfrm flipH="1">
            <a:off x="1081266" y="1059575"/>
            <a:ext cx="4336772" cy="3871200"/>
          </a:xfrm>
          <a:prstGeom prst="round1Rect">
            <a:avLst>
              <a:gd name="adj" fmla="val 12288"/>
            </a:avLst>
          </a:prstGeom>
          <a:noFill/>
          <a:ln w="9525" cap="flat" cmpd="sng">
            <a:solidFill>
              <a:srgbClr val="FFD87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35" name="Google Shape;2235;p44"/>
          <p:cNvSpPr/>
          <p:nvPr/>
        </p:nvSpPr>
        <p:spPr>
          <a:xfrm rot="10800000">
            <a:off x="1072691" y="4930775"/>
            <a:ext cx="5018360" cy="642000"/>
          </a:xfrm>
          <a:prstGeom prst="round1Rect">
            <a:avLst>
              <a:gd name="adj" fmla="val 50000"/>
            </a:avLst>
          </a:prstGeom>
          <a:solidFill>
            <a:srgbClr val="FFD87F"/>
          </a:solidFill>
          <a:ln w="9525" cap="flat" cmpd="sng">
            <a:solidFill>
              <a:srgbClr val="FFD87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36" name="Google Shape;2236;p44"/>
          <p:cNvSpPr/>
          <p:nvPr/>
        </p:nvSpPr>
        <p:spPr>
          <a:xfrm flipH="1">
            <a:off x="5674815" y="4685426"/>
            <a:ext cx="936000" cy="932800"/>
          </a:xfrm>
          <a:prstGeom prst="ellipse">
            <a:avLst/>
          </a:prstGeom>
          <a:solidFill>
            <a:schemeClr val="bg1"/>
          </a:solidFill>
          <a:ln w="9525" cap="flat" cmpd="sng">
            <a:solidFill>
              <a:srgbClr val="FFD87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mc:AlternateContent xmlns:mc="http://schemas.openxmlformats.org/markup-compatibility/2006" xmlns:a14="http://schemas.microsoft.com/office/drawing/2010/main">
        <mc:Choice Requires="a14">
          <p:sp>
            <p:nvSpPr>
              <p:cNvPr id="2237" name="Google Shape;2237;p44"/>
              <p:cNvSpPr txBox="1"/>
              <p:nvPr/>
            </p:nvSpPr>
            <p:spPr>
              <a:xfrm>
                <a:off x="1720846" y="5135677"/>
                <a:ext cx="3772144" cy="256450"/>
              </a:xfrm>
              <a:prstGeom prst="rect">
                <a:avLst/>
              </a:prstGeom>
              <a:noFill/>
              <a:ln>
                <a:noFill/>
              </a:ln>
            </p:spPr>
            <p:txBody>
              <a:bodyPr spcFirstLastPara="1" wrap="square" lIns="121900" tIns="121900" rIns="121900" bIns="121900" anchor="ctr" anchorCtr="0">
                <a:noAutofit/>
              </a:bodyPr>
              <a:lstStyle/>
              <a:p>
                <a:pPr algn="ctr"/>
                <a:r>
                  <a:rPr lang="en-CA" sz="2400" b="1">
                    <a:solidFill>
                      <a:schemeClr val="dk1"/>
                    </a:solidFill>
                    <a:latin typeface="Posterama" panose="020B0504020200020000" pitchFamily="34" charset="0"/>
                    <a:ea typeface="Fira Sans"/>
                    <a:cs typeface="Posterama" panose="020B0504020200020000" pitchFamily="34" charset="0"/>
                    <a:sym typeface="Fira Sans"/>
                  </a:rPr>
                  <a:t>RBC Practice Account</a:t>
                </a:r>
                <a14:m>
                  <m:oMath xmlns:m="http://schemas.openxmlformats.org/officeDocument/2006/math">
                    <m:sSup>
                      <m:sSupPr>
                        <m:ctrlPr>
                          <a:rPr lang="en-CA" sz="2400" b="1" i="1" smtClean="0">
                            <a:solidFill>
                              <a:schemeClr val="dk1"/>
                            </a:solidFill>
                            <a:latin typeface="Cambria Math" panose="02040503050406030204" pitchFamily="18" charset="0"/>
                            <a:cs typeface="Posterama" panose="020B0504020200020000" pitchFamily="34" charset="0"/>
                            <a:sym typeface="Fira Sans"/>
                          </a:rPr>
                        </m:ctrlPr>
                      </m:sSupPr>
                      <m:e>
                        <m:r>
                          <a:rPr lang="en-CA" sz="2400" b="1" i="1" smtClean="0">
                            <a:solidFill>
                              <a:schemeClr val="dk1"/>
                            </a:solidFill>
                            <a:latin typeface="Cambria Math" panose="02040503050406030204" pitchFamily="18" charset="0"/>
                            <a:cs typeface="Posterama" panose="020B0504020200020000" pitchFamily="34" charset="0"/>
                            <a:sym typeface="Fira Sans"/>
                          </a:rPr>
                          <m:t> </m:t>
                        </m:r>
                      </m:e>
                      <m:sup>
                        <m:r>
                          <a:rPr lang="en-CA" sz="2400" b="1" i="1" smtClean="0">
                            <a:solidFill>
                              <a:schemeClr val="dk1"/>
                            </a:solidFill>
                            <a:latin typeface="Cambria Math" panose="02040503050406030204" pitchFamily="18" charset="0"/>
                            <a:cs typeface="Posterama" panose="020B0504020200020000" pitchFamily="34" charset="0"/>
                            <a:sym typeface="Fira Sans"/>
                          </a:rPr>
                          <m:t>𝟖</m:t>
                        </m:r>
                      </m:sup>
                    </m:sSup>
                  </m:oMath>
                </a14:m>
                <a:endParaRPr sz="2400" b="1">
                  <a:solidFill>
                    <a:schemeClr val="dk1"/>
                  </a:solidFill>
                  <a:latin typeface="Posterama" panose="020B0504020200020000" pitchFamily="34" charset="0"/>
                  <a:ea typeface="Fira Sans"/>
                  <a:cs typeface="Posterama" panose="020B0504020200020000" pitchFamily="34" charset="0"/>
                  <a:sym typeface="Fira Sans"/>
                </a:endParaRPr>
              </a:p>
            </p:txBody>
          </p:sp>
        </mc:Choice>
        <mc:Fallback xmlns="">
          <p:sp>
            <p:nvSpPr>
              <p:cNvPr id="2237" name="Google Shape;2237;p44"/>
              <p:cNvSpPr txBox="1">
                <a:spLocks noRot="1" noChangeAspect="1" noMove="1" noResize="1" noEditPoints="1" noAdjustHandles="1" noChangeArrowheads="1" noChangeShapeType="1" noTextEdit="1"/>
              </p:cNvSpPr>
              <p:nvPr/>
            </p:nvSpPr>
            <p:spPr>
              <a:xfrm>
                <a:off x="1720846" y="5135677"/>
                <a:ext cx="3772144" cy="256450"/>
              </a:xfrm>
              <a:prstGeom prst="rect">
                <a:avLst/>
              </a:prstGeom>
              <a:blipFill>
                <a:blip r:embed="rId3"/>
                <a:stretch>
                  <a:fillRect l="-969" t="-53488" b="-93023"/>
                </a:stretch>
              </a:blipFill>
              <a:ln>
                <a:noFill/>
              </a:ln>
            </p:spPr>
            <p:txBody>
              <a:bodyPr/>
              <a:lstStyle/>
              <a:p>
                <a:r>
                  <a:rPr lang="en-CA">
                    <a:noFill/>
                  </a:rPr>
                  <a:t> </a:t>
                </a:r>
              </a:p>
            </p:txBody>
          </p:sp>
        </mc:Fallback>
      </mc:AlternateContent>
      <p:sp>
        <p:nvSpPr>
          <p:cNvPr id="2238" name="Google Shape;2238;p44"/>
          <p:cNvSpPr txBox="1"/>
          <p:nvPr/>
        </p:nvSpPr>
        <p:spPr>
          <a:xfrm flipH="1">
            <a:off x="1770551" y="1621111"/>
            <a:ext cx="3560979" cy="608800"/>
          </a:xfrm>
          <a:prstGeom prst="rect">
            <a:avLst/>
          </a:prstGeom>
          <a:noFill/>
          <a:ln>
            <a:noFill/>
          </a:ln>
        </p:spPr>
        <p:txBody>
          <a:bodyPr spcFirstLastPara="1" wrap="square" lIns="121900" tIns="121900" rIns="121900" bIns="121900" anchor="ctr" anchorCtr="0">
            <a:noAutofit/>
          </a:bodyPr>
          <a:lstStyle/>
          <a:p>
            <a:pPr>
              <a:lnSpc>
                <a:spcPct val="115000"/>
              </a:lnSpc>
            </a:pPr>
            <a:r>
              <a:rPr lang="en-CA" sz="1400">
                <a:effectLst/>
                <a:latin typeface="Posterama" panose="020B0504020200020000" pitchFamily="34" charset="0"/>
                <a:ea typeface="Calibri" panose="020F0502020204030204" pitchFamily="34" charset="0"/>
                <a:cs typeface="Posterama" panose="020B0504020200020000" pitchFamily="34" charset="0"/>
              </a:rPr>
              <a:t>Explore how to use the RBC investing platform through the practice account</a:t>
            </a:r>
            <a:endParaRPr sz="1400">
              <a:solidFill>
                <a:schemeClr val="dk1"/>
              </a:solidFill>
              <a:latin typeface="Posterama" panose="020B0504020200020000" pitchFamily="34" charset="0"/>
              <a:ea typeface="Fira Sans"/>
              <a:cs typeface="Posterama" panose="020B0504020200020000" pitchFamily="34" charset="0"/>
              <a:sym typeface="Fira Sans"/>
            </a:endParaRPr>
          </a:p>
        </p:txBody>
      </p:sp>
      <p:sp>
        <p:nvSpPr>
          <p:cNvPr id="2239" name="Google Shape;2239;p44"/>
          <p:cNvSpPr txBox="1"/>
          <p:nvPr/>
        </p:nvSpPr>
        <p:spPr>
          <a:xfrm flipH="1">
            <a:off x="1810742" y="1411714"/>
            <a:ext cx="3411771" cy="159875"/>
          </a:xfrm>
          <a:prstGeom prst="rect">
            <a:avLst/>
          </a:prstGeom>
          <a:noFill/>
          <a:ln>
            <a:noFill/>
          </a:ln>
        </p:spPr>
        <p:txBody>
          <a:bodyPr spcFirstLastPara="1" wrap="square" lIns="121900" tIns="121900" rIns="121900" bIns="121900" anchor="ctr" anchorCtr="0">
            <a:noAutofit/>
          </a:bodyPr>
          <a:lstStyle/>
          <a:p>
            <a:r>
              <a:rPr lang="en-CA" sz="2200" b="1">
                <a:latin typeface="Posterama" panose="020B0504020200020000" pitchFamily="34" charset="0"/>
                <a:ea typeface="Fira Sans"/>
                <a:cs typeface="Posterama" panose="020B0504020200020000" pitchFamily="34" charset="0"/>
                <a:sym typeface="Fira Sans"/>
              </a:rPr>
              <a:t>Platform to Explore</a:t>
            </a:r>
          </a:p>
        </p:txBody>
      </p:sp>
      <p:sp>
        <p:nvSpPr>
          <p:cNvPr id="2240" name="Google Shape;2240;p44"/>
          <p:cNvSpPr/>
          <p:nvPr/>
        </p:nvSpPr>
        <p:spPr>
          <a:xfrm flipH="1">
            <a:off x="1368592" y="1284304"/>
            <a:ext cx="471200" cy="469600"/>
          </a:xfrm>
          <a:prstGeom prst="ellipse">
            <a:avLst/>
          </a:prstGeom>
          <a:solidFill>
            <a:srgbClr val="FFD87F"/>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41" name="Google Shape;2241;p44"/>
          <p:cNvSpPr txBox="1"/>
          <p:nvPr/>
        </p:nvSpPr>
        <p:spPr>
          <a:xfrm flipH="1">
            <a:off x="1273755" y="1416266"/>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01</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sp>
        <p:nvSpPr>
          <p:cNvPr id="2242" name="Google Shape;2242;p44"/>
          <p:cNvSpPr txBox="1"/>
          <p:nvPr/>
        </p:nvSpPr>
        <p:spPr>
          <a:xfrm flipH="1">
            <a:off x="1744676" y="2925770"/>
            <a:ext cx="3586855" cy="608800"/>
          </a:xfrm>
          <a:prstGeom prst="rect">
            <a:avLst/>
          </a:prstGeom>
          <a:noFill/>
          <a:ln>
            <a:noFill/>
          </a:ln>
        </p:spPr>
        <p:txBody>
          <a:bodyPr spcFirstLastPara="1" wrap="square" lIns="121900" tIns="121900" rIns="121900" bIns="121900" anchor="ctr" anchorCtr="0">
            <a:noAutofit/>
          </a:bodyPr>
          <a:lstStyle/>
          <a:p>
            <a:pPr>
              <a:lnSpc>
                <a:spcPct val="115000"/>
              </a:lnSpc>
            </a:pPr>
            <a:r>
              <a:rPr lang="en-CA" sz="1400">
                <a:effectLst/>
                <a:latin typeface="Posterama" panose="020B0504020200020000" pitchFamily="34" charset="0"/>
                <a:ea typeface="Calibri" panose="020F0502020204030204" pitchFamily="34" charset="0"/>
                <a:cs typeface="Posterama" panose="020B0504020200020000" pitchFamily="34" charset="0"/>
              </a:rPr>
              <a:t>Only offered to RBC Online Banking OR Direct Investing Clients</a:t>
            </a:r>
            <a:endParaRPr sz="1400">
              <a:solidFill>
                <a:schemeClr val="dk1"/>
              </a:solidFill>
              <a:latin typeface="Posterama" panose="020B0504020200020000" pitchFamily="34" charset="0"/>
              <a:ea typeface="Fira Sans"/>
              <a:cs typeface="Posterama" panose="020B0504020200020000" pitchFamily="34" charset="0"/>
              <a:sym typeface="Fira Sans"/>
            </a:endParaRPr>
          </a:p>
        </p:txBody>
      </p:sp>
      <p:sp>
        <p:nvSpPr>
          <p:cNvPr id="2243" name="Google Shape;2243;p44"/>
          <p:cNvSpPr txBox="1"/>
          <p:nvPr/>
        </p:nvSpPr>
        <p:spPr>
          <a:xfrm flipH="1">
            <a:off x="1761041" y="2615795"/>
            <a:ext cx="3762838" cy="356251"/>
          </a:xfrm>
          <a:prstGeom prst="rect">
            <a:avLst/>
          </a:prstGeom>
          <a:noFill/>
          <a:ln>
            <a:noFill/>
          </a:ln>
        </p:spPr>
        <p:txBody>
          <a:bodyPr spcFirstLastPara="1" wrap="square" lIns="121900" tIns="121900" rIns="121900" bIns="121900" anchor="ctr" anchorCtr="0">
            <a:noAutofit/>
          </a:bodyPr>
          <a:lstStyle/>
          <a:p>
            <a:r>
              <a:rPr lang="en-US" sz="2200" b="1">
                <a:latin typeface="Posterama" panose="020B0504020200020000" pitchFamily="34" charset="0"/>
                <a:ea typeface="Fira Sans"/>
                <a:cs typeface="Posterama" panose="020B0504020200020000" pitchFamily="34" charset="0"/>
                <a:sym typeface="Fira Sans"/>
              </a:rPr>
              <a:t>Service Offered to Few</a:t>
            </a:r>
          </a:p>
        </p:txBody>
      </p:sp>
      <p:sp>
        <p:nvSpPr>
          <p:cNvPr id="2244" name="Google Shape;2244;p44"/>
          <p:cNvSpPr/>
          <p:nvPr/>
        </p:nvSpPr>
        <p:spPr>
          <a:xfrm flipH="1">
            <a:off x="1299352" y="2619016"/>
            <a:ext cx="471200" cy="469600"/>
          </a:xfrm>
          <a:prstGeom prst="ellipse">
            <a:avLst/>
          </a:prstGeom>
          <a:solidFill>
            <a:srgbClr val="FFD87F"/>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45" name="Google Shape;2245;p44"/>
          <p:cNvSpPr txBox="1"/>
          <p:nvPr/>
        </p:nvSpPr>
        <p:spPr>
          <a:xfrm flipH="1">
            <a:off x="1221687" y="2751883"/>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02</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sp>
        <p:nvSpPr>
          <p:cNvPr id="2246" name="Google Shape;2246;p44"/>
          <p:cNvSpPr txBox="1"/>
          <p:nvPr/>
        </p:nvSpPr>
        <p:spPr>
          <a:xfrm flipH="1">
            <a:off x="1744676" y="4176571"/>
            <a:ext cx="3665296" cy="661128"/>
          </a:xfrm>
          <a:prstGeom prst="rect">
            <a:avLst/>
          </a:prstGeom>
          <a:noFill/>
          <a:ln>
            <a:noFill/>
          </a:ln>
        </p:spPr>
        <p:txBody>
          <a:bodyPr spcFirstLastPara="1" wrap="square" lIns="121900" tIns="121900" rIns="121900" bIns="121900" anchor="ctr" anchorCtr="0">
            <a:noAutofit/>
          </a:bodyPr>
          <a:lstStyle/>
          <a:p>
            <a:pPr>
              <a:lnSpc>
                <a:spcPct val="115000"/>
              </a:lnSpc>
            </a:pPr>
            <a:r>
              <a:rPr lang="en-CA" sz="1400">
                <a:solidFill>
                  <a:schemeClr val="dk1"/>
                </a:solidFill>
                <a:latin typeface="Posterama" panose="020B0504020200020000" pitchFamily="34" charset="0"/>
                <a:ea typeface="Fira Sans"/>
                <a:cs typeface="Posterama" panose="020B0504020200020000" pitchFamily="34" charset="0"/>
                <a:sym typeface="Fira Sans"/>
              </a:rPr>
              <a:t>Meant to act  as an exploration platform to understand the functionality of RBC’s investing platform</a:t>
            </a:r>
            <a:endParaRPr sz="1400">
              <a:solidFill>
                <a:schemeClr val="dk1"/>
              </a:solidFill>
              <a:latin typeface="Posterama" panose="020B0504020200020000" pitchFamily="34" charset="0"/>
              <a:ea typeface="Fira Sans"/>
              <a:cs typeface="Posterama" panose="020B0504020200020000" pitchFamily="34" charset="0"/>
              <a:sym typeface="Fira Sans"/>
            </a:endParaRPr>
          </a:p>
        </p:txBody>
      </p:sp>
      <p:sp>
        <p:nvSpPr>
          <p:cNvPr id="2247" name="Google Shape;2247;p44"/>
          <p:cNvSpPr txBox="1"/>
          <p:nvPr/>
        </p:nvSpPr>
        <p:spPr>
          <a:xfrm flipH="1">
            <a:off x="1760755" y="3804860"/>
            <a:ext cx="3491743" cy="297735"/>
          </a:xfrm>
          <a:prstGeom prst="rect">
            <a:avLst/>
          </a:prstGeom>
          <a:noFill/>
          <a:ln>
            <a:noFill/>
          </a:ln>
        </p:spPr>
        <p:txBody>
          <a:bodyPr spcFirstLastPara="1" wrap="square" lIns="121900" tIns="121900" rIns="121900" bIns="121900" anchor="ctr" anchorCtr="0">
            <a:noAutofit/>
          </a:bodyPr>
          <a:lstStyle/>
          <a:p>
            <a:r>
              <a:rPr lang="en-CA" sz="2200" b="1">
                <a:latin typeface="Posterama" panose="020B0504020200020000" pitchFamily="34" charset="0"/>
                <a:ea typeface="Fira Sans"/>
                <a:cs typeface="Posterama" panose="020B0504020200020000" pitchFamily="34" charset="0"/>
                <a:sym typeface="Fira Sans"/>
              </a:rPr>
              <a:t>Short-Term Use</a:t>
            </a:r>
          </a:p>
        </p:txBody>
      </p:sp>
      <p:sp>
        <p:nvSpPr>
          <p:cNvPr id="2248" name="Google Shape;2248;p44"/>
          <p:cNvSpPr/>
          <p:nvPr/>
        </p:nvSpPr>
        <p:spPr>
          <a:xfrm flipH="1">
            <a:off x="1334135" y="3761649"/>
            <a:ext cx="471200" cy="469600"/>
          </a:xfrm>
          <a:prstGeom prst="ellipse">
            <a:avLst/>
          </a:prstGeom>
          <a:solidFill>
            <a:srgbClr val="FFD87F"/>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49" name="Google Shape;2249;p44"/>
          <p:cNvSpPr txBox="1"/>
          <p:nvPr/>
        </p:nvSpPr>
        <p:spPr>
          <a:xfrm flipH="1">
            <a:off x="1256470" y="3894517"/>
            <a:ext cx="625600" cy="204000"/>
          </a:xfrm>
          <a:prstGeom prst="rect">
            <a:avLst/>
          </a:prstGeom>
          <a:noFill/>
          <a:ln>
            <a:noFill/>
          </a:ln>
        </p:spPr>
        <p:txBody>
          <a:bodyPr spcFirstLastPara="1" wrap="square" lIns="121900" tIns="121900" rIns="121900" bIns="121900" anchor="ctr" anchorCtr="0">
            <a:noAutofit/>
          </a:bodyPr>
          <a:lstStyle/>
          <a:p>
            <a:pPr algn="ctr"/>
            <a:r>
              <a:rPr lang="en" sz="2000" b="1">
                <a:solidFill>
                  <a:srgbClr val="FFFFFF"/>
                </a:solidFill>
                <a:latin typeface="Posterama" panose="020B0504020200020000" pitchFamily="34" charset="0"/>
                <a:ea typeface="Fira Sans"/>
                <a:cs typeface="Posterama" panose="020B0504020200020000" pitchFamily="34" charset="0"/>
                <a:sym typeface="Fira Sans"/>
              </a:rPr>
              <a:t>03</a:t>
            </a:r>
            <a:endParaRPr sz="2000" b="1">
              <a:solidFill>
                <a:srgbClr val="FFFFFF"/>
              </a:solidFill>
              <a:latin typeface="Posterama" panose="020B0504020200020000" pitchFamily="34" charset="0"/>
              <a:ea typeface="Fira Sans"/>
              <a:cs typeface="Posterama" panose="020B0504020200020000" pitchFamily="34" charset="0"/>
              <a:sym typeface="Fira Sans"/>
            </a:endParaRPr>
          </a:p>
        </p:txBody>
      </p:sp>
      <p:grpSp>
        <p:nvGrpSpPr>
          <p:cNvPr id="2250" name="Google Shape;2250;p44"/>
          <p:cNvGrpSpPr/>
          <p:nvPr/>
        </p:nvGrpSpPr>
        <p:grpSpPr>
          <a:xfrm>
            <a:off x="5853198" y="4880616"/>
            <a:ext cx="625604" cy="570952"/>
            <a:chOff x="1958520" y="2302574"/>
            <a:chExt cx="359213" cy="327807"/>
          </a:xfrm>
        </p:grpSpPr>
        <p:sp>
          <p:nvSpPr>
            <p:cNvPr id="2251" name="Google Shape;2251;p44"/>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52" name="Google Shape;2252;p44"/>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53" name="Google Shape;2253;p44"/>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grpSp>
      <p:grpSp>
        <p:nvGrpSpPr>
          <p:cNvPr id="2254" name="Google Shape;2254;p44"/>
          <p:cNvGrpSpPr/>
          <p:nvPr/>
        </p:nvGrpSpPr>
        <p:grpSpPr>
          <a:xfrm>
            <a:off x="5906651" y="1046876"/>
            <a:ext cx="370632" cy="641995"/>
            <a:chOff x="2656082" y="2287427"/>
            <a:chExt cx="207582" cy="359594"/>
          </a:xfrm>
          <a:solidFill>
            <a:srgbClr val="457B6C"/>
          </a:solidFill>
        </p:grpSpPr>
        <p:sp>
          <p:nvSpPr>
            <p:cNvPr id="2255" name="Google Shape;2255;p44"/>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solidFill>
                <a:srgbClr val="457B6C"/>
              </a:solid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56" name="Google Shape;2256;p44"/>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solidFill>
                <a:srgbClr val="457B6C"/>
              </a:solid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57" name="Google Shape;2257;p44"/>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solidFill>
                <a:srgbClr val="457B6C"/>
              </a:solid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sp>
          <p:nvSpPr>
            <p:cNvPr id="2258" name="Google Shape;2258;p44"/>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solidFill>
                <a:srgbClr val="457B6C"/>
              </a:solidFill>
            </a:ln>
          </p:spPr>
          <p:txBody>
            <a:bodyPr spcFirstLastPara="1" wrap="square" lIns="121900" tIns="121900" rIns="121900" bIns="121900" anchor="ctr" anchorCtr="0">
              <a:noAutofit/>
            </a:bodyPr>
            <a:lstStyle/>
            <a:p>
              <a:endParaRPr sz="2400">
                <a:latin typeface="Posterama" panose="020B0504020200020000" pitchFamily="34" charset="0"/>
                <a:cs typeface="Posterama" panose="020B0504020200020000" pitchFamily="34" charset="0"/>
              </a:endParaRPr>
            </a:p>
          </p:txBody>
        </p:sp>
      </p:grpSp>
      <p:sp>
        <p:nvSpPr>
          <p:cNvPr id="2" name="Rectangle 1">
            <a:extLst>
              <a:ext uri="{FF2B5EF4-FFF2-40B4-BE49-F238E27FC236}">
                <a16:creationId xmlns:a16="http://schemas.microsoft.com/office/drawing/2014/main" id="{9F1D3B35-8064-9BC4-24EC-90214D9C22B8}"/>
              </a:ext>
            </a:extLst>
          </p:cNvPr>
          <p:cNvSpPr/>
          <p:nvPr/>
        </p:nvSpPr>
        <p:spPr>
          <a:xfrm>
            <a:off x="840608" y="5687919"/>
            <a:ext cx="10648514" cy="455047"/>
          </a:xfrm>
          <a:prstGeom prst="rect">
            <a:avLst/>
          </a:prstGeom>
          <a:noFill/>
          <a:ln>
            <a:solidFill>
              <a:srgbClr val="457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Posterama" panose="020B0504020200020000" pitchFamily="34" charset="0"/>
                <a:cs typeface="Posterama" panose="020B0504020200020000" pitchFamily="34" charset="0"/>
              </a:rPr>
              <a:t>The student starter platform has a distinct competitive advantage above all competing financial platforms</a:t>
            </a:r>
            <a:r>
              <a:rPr lang="en-CA">
                <a:solidFill>
                  <a:schemeClr val="tx1"/>
                </a:solidFill>
                <a:latin typeface="Posterama" panose="020B0504020200020000" pitchFamily="34" charset="0"/>
                <a:cs typeface="Posterama" panose="020B0504020200020000" pitchFamily="34" charset="0"/>
              </a:rPr>
              <a:t>  </a:t>
            </a:r>
          </a:p>
        </p:txBody>
      </p:sp>
      <p:grpSp>
        <p:nvGrpSpPr>
          <p:cNvPr id="8" name="Group 7">
            <a:extLst>
              <a:ext uri="{FF2B5EF4-FFF2-40B4-BE49-F238E27FC236}">
                <a16:creationId xmlns:a16="http://schemas.microsoft.com/office/drawing/2014/main" id="{0C5F5B07-D686-2BFB-9BB6-FD7211836505}"/>
              </a:ext>
            </a:extLst>
          </p:cNvPr>
          <p:cNvGrpSpPr/>
          <p:nvPr/>
        </p:nvGrpSpPr>
        <p:grpSpPr>
          <a:xfrm>
            <a:off x="206563" y="6265522"/>
            <a:ext cx="11778874" cy="711880"/>
            <a:chOff x="206563" y="6265522"/>
            <a:chExt cx="11778874" cy="711880"/>
          </a:xfrm>
        </p:grpSpPr>
        <p:graphicFrame>
          <p:nvGraphicFramePr>
            <p:cNvPr id="9" name="Diagram 8">
              <a:extLst>
                <a:ext uri="{FF2B5EF4-FFF2-40B4-BE49-F238E27FC236}">
                  <a16:creationId xmlns:a16="http://schemas.microsoft.com/office/drawing/2014/main" id="{E37B3ADC-C783-666B-DC61-632B7E7BF081}"/>
                </a:ext>
              </a:extLst>
            </p:cNvPr>
            <p:cNvGraphicFramePr/>
            <p:nvPr>
              <p:extLst>
                <p:ext uri="{D42A27DB-BD31-4B8C-83A1-F6EECF244321}">
                  <p14:modId xmlns:p14="http://schemas.microsoft.com/office/powerpoint/2010/main" val="794560301"/>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6435F7EE-3F53-A329-E568-83E41246FBEA}"/>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latin typeface="Posterama" panose="020B0504020200020000" pitchFamily="34" charset="0"/>
                  <a:cs typeface="Posterama" panose="020B0504020200020000" pitchFamily="34" charset="0"/>
                </a:rPr>
                <a:t>Comparative Advantage</a:t>
              </a:r>
            </a:p>
            <a:p>
              <a:endParaRPr lang="en-US"/>
            </a:p>
          </p:txBody>
        </p:sp>
        <p:sp>
          <p:nvSpPr>
            <p:cNvPr id="11" name="TextBox 10">
              <a:extLst>
                <a:ext uri="{FF2B5EF4-FFF2-40B4-BE49-F238E27FC236}">
                  <a16:creationId xmlns:a16="http://schemas.microsoft.com/office/drawing/2014/main" id="{8C920286-BF5E-1A00-FDE4-4B0B387D206C}"/>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12" name="TextBox 11">
              <a:extLst>
                <a:ext uri="{FF2B5EF4-FFF2-40B4-BE49-F238E27FC236}">
                  <a16:creationId xmlns:a16="http://schemas.microsoft.com/office/drawing/2014/main" id="{76D36C45-ED5A-DEEE-9DEF-B7DCF072A49C}"/>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13" name="TextBox 12">
              <a:extLst>
                <a:ext uri="{FF2B5EF4-FFF2-40B4-BE49-F238E27FC236}">
                  <a16:creationId xmlns:a16="http://schemas.microsoft.com/office/drawing/2014/main" id="{01F69A88-8D1B-DD8E-085D-2888DACD529D}"/>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239450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6E7025-1CF8-1BCF-6938-A447E4C84C80}"/>
              </a:ext>
            </a:extLst>
          </p:cNvPr>
          <p:cNvSpPr/>
          <p:nvPr/>
        </p:nvSpPr>
        <p:spPr>
          <a:xfrm>
            <a:off x="2371034" y="1559054"/>
            <a:ext cx="7810830" cy="994643"/>
          </a:xfrm>
          <a:prstGeom prst="rect">
            <a:avLst/>
          </a:prstGeom>
          <a:solidFill>
            <a:srgbClr val="FFD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E1EBA198-95F9-C3E6-818B-F8B5A2BF35B9}"/>
              </a:ext>
            </a:extLst>
          </p:cNvPr>
          <p:cNvSpPr/>
          <p:nvPr/>
        </p:nvSpPr>
        <p:spPr>
          <a:xfrm>
            <a:off x="691673" y="1103457"/>
            <a:ext cx="1843354" cy="1843354"/>
          </a:xfrm>
          <a:prstGeom prst="ellipse">
            <a:avLst/>
          </a:prstGeom>
          <a:solidFill>
            <a:srgbClr val="FFD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46C1F7BF-99CF-480F-3EF4-E0B65270EA2D}"/>
              </a:ext>
            </a:extLst>
          </p:cNvPr>
          <p:cNvSpPr/>
          <p:nvPr/>
        </p:nvSpPr>
        <p:spPr>
          <a:xfrm>
            <a:off x="899611" y="1314921"/>
            <a:ext cx="1427478" cy="142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0B933969-2F22-C038-3CBB-4C0028A079D0}"/>
              </a:ext>
            </a:extLst>
          </p:cNvPr>
          <p:cNvSpPr>
            <a:spLocks noGrp="1"/>
          </p:cNvSpPr>
          <p:nvPr>
            <p:ph type="title"/>
          </p:nvPr>
        </p:nvSpPr>
        <p:spPr>
          <a:xfrm>
            <a:off x="691673" y="58841"/>
            <a:ext cx="10515600" cy="936407"/>
          </a:xfrm>
        </p:spPr>
        <p:txBody>
          <a:bodyPr>
            <a:normAutofit/>
          </a:bodyPr>
          <a:lstStyle/>
          <a:p>
            <a:r>
              <a:rPr lang="en-CA" sz="4000">
                <a:latin typeface="Posterama" panose="020B0504020200020000" pitchFamily="34" charset="0"/>
                <a:cs typeface="Posterama" panose="020B0504020200020000" pitchFamily="34" charset="0"/>
              </a:rPr>
              <a:t>Cheapening Customer Acquisition Cost:</a:t>
            </a:r>
          </a:p>
        </p:txBody>
      </p:sp>
      <p:sp>
        <p:nvSpPr>
          <p:cNvPr id="3" name="Content Placeholder 2">
            <a:extLst>
              <a:ext uri="{FF2B5EF4-FFF2-40B4-BE49-F238E27FC236}">
                <a16:creationId xmlns:a16="http://schemas.microsoft.com/office/drawing/2014/main" id="{388EF2BE-21D0-08BF-2E24-22747F24D151}"/>
              </a:ext>
            </a:extLst>
          </p:cNvPr>
          <p:cNvSpPr>
            <a:spLocks noGrp="1"/>
          </p:cNvSpPr>
          <p:nvPr>
            <p:ph idx="1"/>
          </p:nvPr>
        </p:nvSpPr>
        <p:spPr>
          <a:xfrm>
            <a:off x="2510502" y="1604515"/>
            <a:ext cx="7663049" cy="903720"/>
          </a:xfrm>
        </p:spPr>
        <p:txBody>
          <a:bodyPr anchor="ctr">
            <a:normAutofit/>
          </a:bodyPr>
          <a:lstStyle/>
          <a:p>
            <a:pPr marL="0" indent="0" algn="ctr">
              <a:buNone/>
            </a:pPr>
            <a:r>
              <a:rPr lang="en-CA" sz="2400">
                <a:latin typeface="Posterama" panose="020B0504020200020000" pitchFamily="34" charset="0"/>
                <a:cs typeface="Posterama" panose="020B0504020200020000" pitchFamily="34" charset="0"/>
              </a:rPr>
              <a:t>Our development-first approach allows WS to marginally lower CAC</a:t>
            </a:r>
          </a:p>
        </p:txBody>
      </p:sp>
      <p:pic>
        <p:nvPicPr>
          <p:cNvPr id="1026" name="Picture 2" descr="Organization Development Icon - Free PNG &amp; SVG 1333615 - Noun Project">
            <a:extLst>
              <a:ext uri="{FF2B5EF4-FFF2-40B4-BE49-F238E27FC236}">
                <a16:creationId xmlns:a16="http://schemas.microsoft.com/office/drawing/2014/main" id="{4521AC4E-1C00-5123-4672-B1F084A21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28" y="1527812"/>
            <a:ext cx="994644" cy="99464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89F21783-A194-DFBB-2631-ED1634B69AAC}"/>
              </a:ext>
            </a:extLst>
          </p:cNvPr>
          <p:cNvGrpSpPr/>
          <p:nvPr/>
        </p:nvGrpSpPr>
        <p:grpSpPr>
          <a:xfrm flipH="1">
            <a:off x="2110672" y="2648576"/>
            <a:ext cx="9481878" cy="1843354"/>
            <a:chOff x="500480" y="2252819"/>
            <a:chExt cx="9481878" cy="1843354"/>
          </a:xfrm>
        </p:grpSpPr>
        <p:sp>
          <p:nvSpPr>
            <p:cNvPr id="23" name="Rectangle 22">
              <a:extLst>
                <a:ext uri="{FF2B5EF4-FFF2-40B4-BE49-F238E27FC236}">
                  <a16:creationId xmlns:a16="http://schemas.microsoft.com/office/drawing/2014/main" id="{96825452-8A09-040E-9A5E-1B9EF1C03852}"/>
                </a:ext>
              </a:extLst>
            </p:cNvPr>
            <p:cNvSpPr/>
            <p:nvPr/>
          </p:nvSpPr>
          <p:spPr>
            <a:xfrm>
              <a:off x="2171528" y="2708416"/>
              <a:ext cx="7810830" cy="994643"/>
            </a:xfrm>
            <a:prstGeom prst="rect">
              <a:avLst/>
            </a:prstGeom>
            <a:solidFill>
              <a:srgbClr val="89B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FD698726-2DCB-714D-D2E9-A1870B0B78B6}"/>
                </a:ext>
              </a:extLst>
            </p:cNvPr>
            <p:cNvSpPr/>
            <p:nvPr/>
          </p:nvSpPr>
          <p:spPr>
            <a:xfrm>
              <a:off x="500480" y="2252819"/>
              <a:ext cx="1843354" cy="1843354"/>
            </a:xfrm>
            <a:prstGeom prst="ellipse">
              <a:avLst/>
            </a:prstGeom>
            <a:solidFill>
              <a:srgbClr val="89B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5BB4BC2A-8286-233A-43BB-A40EDFCC06C2}"/>
                </a:ext>
              </a:extLst>
            </p:cNvPr>
            <p:cNvSpPr/>
            <p:nvPr/>
          </p:nvSpPr>
          <p:spPr>
            <a:xfrm>
              <a:off x="708418" y="2457231"/>
              <a:ext cx="1427478" cy="142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28" name="Picture 4" descr="One Dollar Coins - Free business icons">
            <a:extLst>
              <a:ext uri="{FF2B5EF4-FFF2-40B4-BE49-F238E27FC236}">
                <a16:creationId xmlns:a16="http://schemas.microsoft.com/office/drawing/2014/main" id="{9C5C3896-5138-33AC-9F4D-816C94E3E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9915" y="3037836"/>
            <a:ext cx="1121916" cy="1121916"/>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49E9CBF2-2432-6BAA-8F39-1327E7B8F28F}"/>
              </a:ext>
            </a:extLst>
          </p:cNvPr>
          <p:cNvSpPr txBox="1">
            <a:spLocks/>
          </p:cNvSpPr>
          <p:nvPr/>
        </p:nvSpPr>
        <p:spPr>
          <a:xfrm>
            <a:off x="2131064" y="3146934"/>
            <a:ext cx="7582500" cy="9037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400">
                <a:latin typeface="Posterama" panose="020B0504020200020000" pitchFamily="34" charset="0"/>
                <a:cs typeface="Posterama" panose="020B0504020200020000" pitchFamily="34" charset="0"/>
              </a:rPr>
              <a:t>Our recommendation has effectively reduced CAC to below $1 (Marketing-only)</a:t>
            </a:r>
          </a:p>
        </p:txBody>
      </p:sp>
      <p:grpSp>
        <p:nvGrpSpPr>
          <p:cNvPr id="28" name="Group 27">
            <a:extLst>
              <a:ext uri="{FF2B5EF4-FFF2-40B4-BE49-F238E27FC236}">
                <a16:creationId xmlns:a16="http://schemas.microsoft.com/office/drawing/2014/main" id="{41BE529F-2944-9AAD-E0FC-F4D025CC43E3}"/>
              </a:ext>
            </a:extLst>
          </p:cNvPr>
          <p:cNvGrpSpPr/>
          <p:nvPr/>
        </p:nvGrpSpPr>
        <p:grpSpPr>
          <a:xfrm>
            <a:off x="691673" y="4202513"/>
            <a:ext cx="9481878" cy="1843354"/>
            <a:chOff x="500480" y="2252819"/>
            <a:chExt cx="9481878" cy="1843354"/>
          </a:xfrm>
        </p:grpSpPr>
        <p:sp>
          <p:nvSpPr>
            <p:cNvPr id="29" name="Rectangle 28">
              <a:extLst>
                <a:ext uri="{FF2B5EF4-FFF2-40B4-BE49-F238E27FC236}">
                  <a16:creationId xmlns:a16="http://schemas.microsoft.com/office/drawing/2014/main" id="{CEE5638B-0D81-22E5-5C78-8F6317A70AA1}"/>
                </a:ext>
              </a:extLst>
            </p:cNvPr>
            <p:cNvSpPr/>
            <p:nvPr/>
          </p:nvSpPr>
          <p:spPr>
            <a:xfrm>
              <a:off x="2171528" y="2708416"/>
              <a:ext cx="7810830" cy="994643"/>
            </a:xfrm>
            <a:prstGeom prst="rect">
              <a:avLst/>
            </a:prstGeom>
            <a:solidFill>
              <a:srgbClr val="F9D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BFF5DBE5-CE1E-5B43-B239-24A5FCD4EC7A}"/>
                </a:ext>
              </a:extLst>
            </p:cNvPr>
            <p:cNvSpPr/>
            <p:nvPr/>
          </p:nvSpPr>
          <p:spPr>
            <a:xfrm>
              <a:off x="500480" y="2252819"/>
              <a:ext cx="1843354" cy="1843354"/>
            </a:xfrm>
            <a:prstGeom prst="ellipse">
              <a:avLst/>
            </a:prstGeom>
            <a:solidFill>
              <a:srgbClr val="F9D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E10317F8-E79A-F0DA-68AD-9BC7DEAE4251}"/>
                </a:ext>
              </a:extLst>
            </p:cNvPr>
            <p:cNvSpPr/>
            <p:nvPr/>
          </p:nvSpPr>
          <p:spPr>
            <a:xfrm>
              <a:off x="708418" y="2457231"/>
              <a:ext cx="1427478" cy="142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30" name="Picture 6" descr="Decreasing Icons - Free SVG &amp; PNG Decreasing Images - Noun Project">
            <a:extLst>
              <a:ext uri="{FF2B5EF4-FFF2-40B4-BE49-F238E27FC236}">
                <a16:creationId xmlns:a16="http://schemas.microsoft.com/office/drawing/2014/main" id="{ADABD706-9DE8-A296-FB77-AE350FC5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28" y="4623342"/>
            <a:ext cx="994643" cy="994643"/>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2">
            <a:extLst>
              <a:ext uri="{FF2B5EF4-FFF2-40B4-BE49-F238E27FC236}">
                <a16:creationId xmlns:a16="http://schemas.microsoft.com/office/drawing/2014/main" id="{8C908181-1A9D-C8D9-9BDC-8ED64C37E179}"/>
              </a:ext>
            </a:extLst>
          </p:cNvPr>
          <p:cNvSpPr txBox="1">
            <a:spLocks/>
          </p:cNvSpPr>
          <p:nvPr/>
        </p:nvSpPr>
        <p:spPr>
          <a:xfrm>
            <a:off x="2476886" y="4703571"/>
            <a:ext cx="7582500" cy="9037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400">
                <a:latin typeface="Posterama" panose="020B0504020200020000" pitchFamily="34" charset="0"/>
                <a:cs typeface="Posterama" panose="020B0504020200020000" pitchFamily="34" charset="0"/>
              </a:rPr>
              <a:t>As time goes on, CAC will cheapen because of the low carrying + variable cost</a:t>
            </a:r>
          </a:p>
        </p:txBody>
      </p:sp>
      <p:sp>
        <p:nvSpPr>
          <p:cNvPr id="33" name="Rectangle 32">
            <a:extLst>
              <a:ext uri="{FF2B5EF4-FFF2-40B4-BE49-F238E27FC236}">
                <a16:creationId xmlns:a16="http://schemas.microsoft.com/office/drawing/2014/main" id="{93F3A28C-3716-734D-9492-17CA58CFF13B}"/>
              </a:ext>
            </a:extLst>
          </p:cNvPr>
          <p:cNvSpPr/>
          <p:nvPr/>
        </p:nvSpPr>
        <p:spPr>
          <a:xfrm>
            <a:off x="153674" y="3000476"/>
            <a:ext cx="12038326" cy="315674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8DE17EB9-F28F-B108-6CF3-1C362448C49D}"/>
              </a:ext>
            </a:extLst>
          </p:cNvPr>
          <p:cNvSpPr/>
          <p:nvPr/>
        </p:nvSpPr>
        <p:spPr>
          <a:xfrm>
            <a:off x="9466675" y="2590304"/>
            <a:ext cx="2408395" cy="41017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9F437B3E-5C38-13BA-C2A9-AB32A1951130}"/>
              </a:ext>
            </a:extLst>
          </p:cNvPr>
          <p:cNvSpPr txBox="1"/>
          <p:nvPr/>
        </p:nvSpPr>
        <p:spPr>
          <a:xfrm>
            <a:off x="6801571" y="5817015"/>
            <a:ext cx="5025735" cy="369332"/>
          </a:xfrm>
          <a:prstGeom prst="rect">
            <a:avLst/>
          </a:prstGeom>
          <a:noFill/>
        </p:spPr>
        <p:txBody>
          <a:bodyPr wrap="none" rtlCol="0">
            <a:spAutoFit/>
          </a:bodyPr>
          <a:lstStyle/>
          <a:p>
            <a:r>
              <a:rPr lang="en-CA">
                <a:latin typeface="Posterama" panose="020B0504020200020000" pitchFamily="34" charset="0"/>
                <a:cs typeface="Posterama" panose="020B0504020200020000" pitchFamily="34" charset="0"/>
              </a:rPr>
              <a:t>Refer to </a:t>
            </a:r>
            <a:r>
              <a:rPr lang="en-CA">
                <a:latin typeface="Posterama" panose="020B0504020200020000" pitchFamily="34" charset="0"/>
                <a:cs typeface="Posterama" panose="020B0504020200020000" pitchFamily="34" charset="0"/>
                <a:hlinkClick r:id="rId6" action="ppaction://hlinksldjump"/>
              </a:rPr>
              <a:t>Exhibit H</a:t>
            </a:r>
            <a:r>
              <a:rPr lang="en-CA">
                <a:latin typeface="Posterama" panose="020B0504020200020000" pitchFamily="34" charset="0"/>
                <a:cs typeface="Posterama" panose="020B0504020200020000" pitchFamily="34" charset="0"/>
              </a:rPr>
              <a:t> for a more detailed analysis</a:t>
            </a:r>
          </a:p>
        </p:txBody>
      </p:sp>
      <p:grpSp>
        <p:nvGrpSpPr>
          <p:cNvPr id="20" name="Group 19">
            <a:extLst>
              <a:ext uri="{FF2B5EF4-FFF2-40B4-BE49-F238E27FC236}">
                <a16:creationId xmlns:a16="http://schemas.microsoft.com/office/drawing/2014/main" id="{077FAA36-E8FB-4F0E-E26F-69DB9FDB8F8A}"/>
              </a:ext>
            </a:extLst>
          </p:cNvPr>
          <p:cNvGrpSpPr/>
          <p:nvPr/>
        </p:nvGrpSpPr>
        <p:grpSpPr>
          <a:xfrm>
            <a:off x="206563" y="6265522"/>
            <a:ext cx="11778874" cy="711880"/>
            <a:chOff x="206563" y="6265522"/>
            <a:chExt cx="11778874" cy="711880"/>
          </a:xfrm>
        </p:grpSpPr>
        <p:graphicFrame>
          <p:nvGraphicFramePr>
            <p:cNvPr id="21" name="Diagram 20">
              <a:extLst>
                <a:ext uri="{FF2B5EF4-FFF2-40B4-BE49-F238E27FC236}">
                  <a16:creationId xmlns:a16="http://schemas.microsoft.com/office/drawing/2014/main" id="{63978235-8FC7-F8AC-5BC5-CE5CCF0FADBD}"/>
                </a:ext>
              </a:extLst>
            </p:cNvPr>
            <p:cNvGraphicFramePr/>
            <p:nvPr>
              <p:extLst>
                <p:ext uri="{D42A27DB-BD31-4B8C-83A1-F6EECF244321}">
                  <p14:modId xmlns:p14="http://schemas.microsoft.com/office/powerpoint/2010/main" val="3034613142"/>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TextBox 21">
              <a:extLst>
                <a:ext uri="{FF2B5EF4-FFF2-40B4-BE49-F238E27FC236}">
                  <a16:creationId xmlns:a16="http://schemas.microsoft.com/office/drawing/2014/main" id="{99DA50EE-23F2-7517-A04B-FCAAABC6FC68}"/>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25" name="TextBox 24">
              <a:extLst>
                <a:ext uri="{FF2B5EF4-FFF2-40B4-BE49-F238E27FC236}">
                  <a16:creationId xmlns:a16="http://schemas.microsoft.com/office/drawing/2014/main" id="{039936D1-5EAB-90C4-D8F3-63CDF0632CE5}"/>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latin typeface="Posterama" panose="020B0504020200020000" pitchFamily="34" charset="0"/>
                  <a:cs typeface="Posterama" panose="020B0504020200020000" pitchFamily="34" charset="0"/>
                </a:rPr>
                <a:t>Breakdown</a:t>
              </a:r>
            </a:p>
            <a:p>
              <a:endParaRPr lang="en-US"/>
            </a:p>
          </p:txBody>
        </p:sp>
        <p:sp>
          <p:nvSpPr>
            <p:cNvPr id="35" name="TextBox 34">
              <a:extLst>
                <a:ext uri="{FF2B5EF4-FFF2-40B4-BE49-F238E27FC236}">
                  <a16:creationId xmlns:a16="http://schemas.microsoft.com/office/drawing/2014/main" id="{F87244F8-ABAE-B525-3608-EA60FF0FE7A3}"/>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36" name="TextBox 35">
              <a:extLst>
                <a:ext uri="{FF2B5EF4-FFF2-40B4-BE49-F238E27FC236}">
                  <a16:creationId xmlns:a16="http://schemas.microsoft.com/office/drawing/2014/main" id="{7868E35E-FF9F-1243-DE75-0BA998E33406}"/>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423187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6E7025-1CF8-1BCF-6938-A447E4C84C80}"/>
              </a:ext>
            </a:extLst>
          </p:cNvPr>
          <p:cNvSpPr/>
          <p:nvPr/>
        </p:nvSpPr>
        <p:spPr>
          <a:xfrm>
            <a:off x="2362721" y="1559054"/>
            <a:ext cx="7810830" cy="994643"/>
          </a:xfrm>
          <a:prstGeom prst="rect">
            <a:avLst/>
          </a:prstGeom>
          <a:gradFill flip="none" rotWithShape="1">
            <a:gsLst>
              <a:gs pos="0">
                <a:srgbClr val="F9DFAC">
                  <a:shade val="30000"/>
                  <a:satMod val="115000"/>
                  <a:alpha val="31000"/>
                  <a:lumMod val="86000"/>
                  <a:lumOff val="14000"/>
                </a:srgbClr>
              </a:gs>
              <a:gs pos="50000">
                <a:srgbClr val="F9DFAC">
                  <a:shade val="67500"/>
                  <a:satMod val="115000"/>
                </a:srgbClr>
              </a:gs>
              <a:gs pos="100000">
                <a:srgbClr val="F9DFAC">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E1EBA198-95F9-C3E6-818B-F8B5A2BF35B9}"/>
              </a:ext>
            </a:extLst>
          </p:cNvPr>
          <p:cNvSpPr/>
          <p:nvPr/>
        </p:nvSpPr>
        <p:spPr>
          <a:xfrm>
            <a:off x="691673" y="1103457"/>
            <a:ext cx="1843354" cy="1843354"/>
          </a:xfrm>
          <a:prstGeom prst="ellipse">
            <a:avLst/>
          </a:prstGeom>
          <a:solidFill>
            <a:srgbClr val="F9D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46C1F7BF-99CF-480F-3EF4-E0B65270EA2D}"/>
              </a:ext>
            </a:extLst>
          </p:cNvPr>
          <p:cNvSpPr/>
          <p:nvPr/>
        </p:nvSpPr>
        <p:spPr>
          <a:xfrm>
            <a:off x="899611" y="1314921"/>
            <a:ext cx="1427478" cy="142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0B933969-2F22-C038-3CBB-4C0028A079D0}"/>
              </a:ext>
            </a:extLst>
          </p:cNvPr>
          <p:cNvSpPr>
            <a:spLocks noGrp="1"/>
          </p:cNvSpPr>
          <p:nvPr>
            <p:ph type="title"/>
          </p:nvPr>
        </p:nvSpPr>
        <p:spPr>
          <a:xfrm>
            <a:off x="691673" y="58841"/>
            <a:ext cx="10515600" cy="936407"/>
          </a:xfrm>
        </p:spPr>
        <p:txBody>
          <a:bodyPr>
            <a:normAutofit/>
          </a:bodyPr>
          <a:lstStyle/>
          <a:p>
            <a:r>
              <a:rPr lang="en-CA" sz="4000">
                <a:latin typeface="Posterama" panose="020B0504020200020000" pitchFamily="34" charset="0"/>
                <a:cs typeface="Posterama" panose="020B0504020200020000" pitchFamily="34" charset="0"/>
              </a:rPr>
              <a:t>Cheapening Customer Acquisition Cost:</a:t>
            </a:r>
          </a:p>
        </p:txBody>
      </p:sp>
      <p:sp>
        <p:nvSpPr>
          <p:cNvPr id="3" name="Content Placeholder 2">
            <a:extLst>
              <a:ext uri="{FF2B5EF4-FFF2-40B4-BE49-F238E27FC236}">
                <a16:creationId xmlns:a16="http://schemas.microsoft.com/office/drawing/2014/main" id="{388EF2BE-21D0-08BF-2E24-22747F24D151}"/>
              </a:ext>
            </a:extLst>
          </p:cNvPr>
          <p:cNvSpPr>
            <a:spLocks noGrp="1"/>
          </p:cNvSpPr>
          <p:nvPr>
            <p:ph idx="1"/>
          </p:nvPr>
        </p:nvSpPr>
        <p:spPr>
          <a:xfrm>
            <a:off x="2510502" y="1604515"/>
            <a:ext cx="7663049" cy="903720"/>
          </a:xfrm>
        </p:spPr>
        <p:txBody>
          <a:bodyPr anchor="ctr">
            <a:normAutofit/>
          </a:bodyPr>
          <a:lstStyle/>
          <a:p>
            <a:pPr marL="0" indent="0" algn="ctr">
              <a:buNone/>
            </a:pPr>
            <a:r>
              <a:rPr lang="en-CA" sz="2400">
                <a:latin typeface="Posterama" panose="020B0504020200020000" pitchFamily="34" charset="0"/>
                <a:cs typeface="Posterama" panose="020B0504020200020000" pitchFamily="34" charset="0"/>
              </a:rPr>
              <a:t>Our development-first approach allows WS to marginally lower CAC</a:t>
            </a:r>
          </a:p>
        </p:txBody>
      </p:sp>
      <p:pic>
        <p:nvPicPr>
          <p:cNvPr id="1026" name="Picture 2" descr="Organization Development Icon - Free PNG &amp; SVG 1333615 - Noun Project">
            <a:extLst>
              <a:ext uri="{FF2B5EF4-FFF2-40B4-BE49-F238E27FC236}">
                <a16:creationId xmlns:a16="http://schemas.microsoft.com/office/drawing/2014/main" id="{4521AC4E-1C00-5123-4672-B1F084A21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28" y="1527812"/>
            <a:ext cx="994644" cy="99464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89F21783-A194-DFBB-2631-ED1634B69AAC}"/>
              </a:ext>
            </a:extLst>
          </p:cNvPr>
          <p:cNvGrpSpPr/>
          <p:nvPr/>
        </p:nvGrpSpPr>
        <p:grpSpPr>
          <a:xfrm flipH="1">
            <a:off x="2110672" y="2648576"/>
            <a:ext cx="9481878" cy="1843354"/>
            <a:chOff x="500480" y="2252819"/>
            <a:chExt cx="9481878" cy="1843354"/>
          </a:xfrm>
        </p:grpSpPr>
        <p:sp>
          <p:nvSpPr>
            <p:cNvPr id="23" name="Rectangle 22">
              <a:extLst>
                <a:ext uri="{FF2B5EF4-FFF2-40B4-BE49-F238E27FC236}">
                  <a16:creationId xmlns:a16="http://schemas.microsoft.com/office/drawing/2014/main" id="{96825452-8A09-040E-9A5E-1B9EF1C03852}"/>
                </a:ext>
              </a:extLst>
            </p:cNvPr>
            <p:cNvSpPr/>
            <p:nvPr/>
          </p:nvSpPr>
          <p:spPr>
            <a:xfrm>
              <a:off x="2171528" y="2708416"/>
              <a:ext cx="7810830" cy="994643"/>
            </a:xfrm>
            <a:prstGeom prst="rect">
              <a:avLst/>
            </a:prstGeom>
            <a:solidFill>
              <a:srgbClr val="89B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FD698726-2DCB-714D-D2E9-A1870B0B78B6}"/>
                </a:ext>
              </a:extLst>
            </p:cNvPr>
            <p:cNvSpPr/>
            <p:nvPr/>
          </p:nvSpPr>
          <p:spPr>
            <a:xfrm>
              <a:off x="500480" y="2252819"/>
              <a:ext cx="1843354" cy="1843354"/>
            </a:xfrm>
            <a:prstGeom prst="ellipse">
              <a:avLst/>
            </a:prstGeom>
            <a:solidFill>
              <a:srgbClr val="89B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5BB4BC2A-8286-233A-43BB-A40EDFCC06C2}"/>
                </a:ext>
              </a:extLst>
            </p:cNvPr>
            <p:cNvSpPr/>
            <p:nvPr/>
          </p:nvSpPr>
          <p:spPr>
            <a:xfrm>
              <a:off x="708418" y="2457231"/>
              <a:ext cx="1427478" cy="142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28" name="Picture 4" descr="One Dollar Coins - Free business icons">
            <a:extLst>
              <a:ext uri="{FF2B5EF4-FFF2-40B4-BE49-F238E27FC236}">
                <a16:creationId xmlns:a16="http://schemas.microsoft.com/office/drawing/2014/main" id="{9C5C3896-5138-33AC-9F4D-816C94E3E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9915" y="3037836"/>
            <a:ext cx="1121916" cy="1121916"/>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49E9CBF2-2432-6BAA-8F39-1327E7B8F28F}"/>
              </a:ext>
            </a:extLst>
          </p:cNvPr>
          <p:cNvSpPr txBox="1">
            <a:spLocks/>
          </p:cNvSpPr>
          <p:nvPr/>
        </p:nvSpPr>
        <p:spPr>
          <a:xfrm>
            <a:off x="2131064" y="3146934"/>
            <a:ext cx="7582500" cy="9037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400">
                <a:latin typeface="Posterama" panose="020B0504020200020000" pitchFamily="34" charset="0"/>
                <a:cs typeface="Posterama" panose="020B0504020200020000" pitchFamily="34" charset="0"/>
              </a:rPr>
              <a:t>Our recommendation has effectively reduced CAC to below $1 (Marketing-only)</a:t>
            </a:r>
          </a:p>
        </p:txBody>
      </p:sp>
      <p:grpSp>
        <p:nvGrpSpPr>
          <p:cNvPr id="28" name="Group 27">
            <a:extLst>
              <a:ext uri="{FF2B5EF4-FFF2-40B4-BE49-F238E27FC236}">
                <a16:creationId xmlns:a16="http://schemas.microsoft.com/office/drawing/2014/main" id="{41BE529F-2944-9AAD-E0FC-F4D025CC43E3}"/>
              </a:ext>
            </a:extLst>
          </p:cNvPr>
          <p:cNvGrpSpPr/>
          <p:nvPr/>
        </p:nvGrpSpPr>
        <p:grpSpPr>
          <a:xfrm>
            <a:off x="691673" y="4202513"/>
            <a:ext cx="9481878" cy="1843354"/>
            <a:chOff x="500480" y="2252819"/>
            <a:chExt cx="9481878" cy="1843354"/>
          </a:xfrm>
        </p:grpSpPr>
        <p:sp>
          <p:nvSpPr>
            <p:cNvPr id="29" name="Rectangle 28">
              <a:extLst>
                <a:ext uri="{FF2B5EF4-FFF2-40B4-BE49-F238E27FC236}">
                  <a16:creationId xmlns:a16="http://schemas.microsoft.com/office/drawing/2014/main" id="{CEE5638B-0D81-22E5-5C78-8F6317A70AA1}"/>
                </a:ext>
              </a:extLst>
            </p:cNvPr>
            <p:cNvSpPr/>
            <p:nvPr/>
          </p:nvSpPr>
          <p:spPr>
            <a:xfrm>
              <a:off x="2171528" y="2708416"/>
              <a:ext cx="7810830" cy="994643"/>
            </a:xfrm>
            <a:prstGeom prst="rect">
              <a:avLst/>
            </a:prstGeom>
            <a:solidFill>
              <a:srgbClr val="F9D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BFF5DBE5-CE1E-5B43-B239-24A5FCD4EC7A}"/>
                </a:ext>
              </a:extLst>
            </p:cNvPr>
            <p:cNvSpPr/>
            <p:nvPr/>
          </p:nvSpPr>
          <p:spPr>
            <a:xfrm>
              <a:off x="500480" y="2252819"/>
              <a:ext cx="1843354" cy="1843354"/>
            </a:xfrm>
            <a:prstGeom prst="ellipse">
              <a:avLst/>
            </a:prstGeom>
            <a:solidFill>
              <a:srgbClr val="F9D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E10317F8-E79A-F0DA-68AD-9BC7DEAE4251}"/>
                </a:ext>
              </a:extLst>
            </p:cNvPr>
            <p:cNvSpPr/>
            <p:nvPr/>
          </p:nvSpPr>
          <p:spPr>
            <a:xfrm>
              <a:off x="708418" y="2457231"/>
              <a:ext cx="1427478" cy="142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30" name="Picture 6" descr="Decreasing Icons - Free SVG &amp; PNG Decreasing Images - Noun Project">
            <a:extLst>
              <a:ext uri="{FF2B5EF4-FFF2-40B4-BE49-F238E27FC236}">
                <a16:creationId xmlns:a16="http://schemas.microsoft.com/office/drawing/2014/main" id="{ADABD706-9DE8-A296-FB77-AE350FC5A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28" y="4623342"/>
            <a:ext cx="994643" cy="994643"/>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2">
            <a:extLst>
              <a:ext uri="{FF2B5EF4-FFF2-40B4-BE49-F238E27FC236}">
                <a16:creationId xmlns:a16="http://schemas.microsoft.com/office/drawing/2014/main" id="{8C908181-1A9D-C8D9-9BDC-8ED64C37E179}"/>
              </a:ext>
            </a:extLst>
          </p:cNvPr>
          <p:cNvSpPr txBox="1">
            <a:spLocks/>
          </p:cNvSpPr>
          <p:nvPr/>
        </p:nvSpPr>
        <p:spPr>
          <a:xfrm>
            <a:off x="2476886" y="4703571"/>
            <a:ext cx="7582500" cy="9037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400">
                <a:latin typeface="Posterama" panose="020B0504020200020000" pitchFamily="34" charset="0"/>
                <a:cs typeface="Posterama" panose="020B0504020200020000" pitchFamily="34" charset="0"/>
              </a:rPr>
              <a:t>As time goes on, CAC will cheapen because of the low carrying + variable cost</a:t>
            </a:r>
          </a:p>
        </p:txBody>
      </p:sp>
      <p:sp>
        <p:nvSpPr>
          <p:cNvPr id="4" name="Rectangle 3">
            <a:extLst>
              <a:ext uri="{FF2B5EF4-FFF2-40B4-BE49-F238E27FC236}">
                <a16:creationId xmlns:a16="http://schemas.microsoft.com/office/drawing/2014/main" id="{8CBBB6A8-F20B-8236-AC58-2C5559C13FAE}"/>
              </a:ext>
            </a:extLst>
          </p:cNvPr>
          <p:cNvSpPr/>
          <p:nvPr/>
        </p:nvSpPr>
        <p:spPr>
          <a:xfrm>
            <a:off x="0" y="1022767"/>
            <a:ext cx="12192000" cy="159508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671BA246-E07A-966B-D95C-1FCE6822F2C4}"/>
              </a:ext>
            </a:extLst>
          </p:cNvPr>
          <p:cNvSpPr/>
          <p:nvPr/>
        </p:nvSpPr>
        <p:spPr>
          <a:xfrm>
            <a:off x="633746" y="2599984"/>
            <a:ext cx="1959206" cy="490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6D406046-2949-926E-8B50-B541485AE3F2}"/>
              </a:ext>
            </a:extLst>
          </p:cNvPr>
          <p:cNvSpPr/>
          <p:nvPr/>
        </p:nvSpPr>
        <p:spPr>
          <a:xfrm>
            <a:off x="0" y="4506119"/>
            <a:ext cx="12192000" cy="159508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25FD6B6-0C19-9AA6-1FC8-97A8F67C68D6}"/>
              </a:ext>
            </a:extLst>
          </p:cNvPr>
          <p:cNvSpPr/>
          <p:nvPr/>
        </p:nvSpPr>
        <p:spPr>
          <a:xfrm>
            <a:off x="691527" y="4139530"/>
            <a:ext cx="1959206" cy="40869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a:extLst>
              <a:ext uri="{FF2B5EF4-FFF2-40B4-BE49-F238E27FC236}">
                <a16:creationId xmlns:a16="http://schemas.microsoft.com/office/drawing/2014/main" id="{D0DBF337-5755-AA49-FEC5-507E08C1C59F}"/>
              </a:ext>
            </a:extLst>
          </p:cNvPr>
          <p:cNvSpPr txBox="1"/>
          <p:nvPr/>
        </p:nvSpPr>
        <p:spPr>
          <a:xfrm>
            <a:off x="6798593" y="5799398"/>
            <a:ext cx="5025735" cy="369332"/>
          </a:xfrm>
          <a:prstGeom prst="rect">
            <a:avLst/>
          </a:prstGeom>
          <a:noFill/>
        </p:spPr>
        <p:txBody>
          <a:bodyPr wrap="none" rtlCol="0">
            <a:spAutoFit/>
          </a:bodyPr>
          <a:lstStyle/>
          <a:p>
            <a:r>
              <a:rPr lang="en-CA">
                <a:latin typeface="Posterama" panose="020B0504020200020000" pitchFamily="34" charset="0"/>
                <a:cs typeface="Posterama" panose="020B0504020200020000" pitchFamily="34" charset="0"/>
              </a:rPr>
              <a:t>Refer to </a:t>
            </a:r>
            <a:r>
              <a:rPr lang="en-CA">
                <a:latin typeface="Posterama" panose="020B0504020200020000" pitchFamily="34" charset="0"/>
                <a:cs typeface="Posterama" panose="020B0504020200020000" pitchFamily="34" charset="0"/>
                <a:hlinkClick r:id="rId5" action="ppaction://hlinksldjump"/>
              </a:rPr>
              <a:t>Exhibit H</a:t>
            </a:r>
            <a:r>
              <a:rPr lang="en-CA">
                <a:latin typeface="Posterama" panose="020B0504020200020000" pitchFamily="34" charset="0"/>
                <a:cs typeface="Posterama" panose="020B0504020200020000" pitchFamily="34" charset="0"/>
              </a:rPr>
              <a:t> for a more detailed analysis</a:t>
            </a:r>
          </a:p>
        </p:txBody>
      </p:sp>
      <p:grpSp>
        <p:nvGrpSpPr>
          <p:cNvPr id="11" name="Group 10">
            <a:extLst>
              <a:ext uri="{FF2B5EF4-FFF2-40B4-BE49-F238E27FC236}">
                <a16:creationId xmlns:a16="http://schemas.microsoft.com/office/drawing/2014/main" id="{0141C85A-36C0-81A1-BE64-0A2ADE164170}"/>
              </a:ext>
            </a:extLst>
          </p:cNvPr>
          <p:cNvGrpSpPr/>
          <p:nvPr/>
        </p:nvGrpSpPr>
        <p:grpSpPr>
          <a:xfrm>
            <a:off x="206563" y="6265522"/>
            <a:ext cx="11778874" cy="711880"/>
            <a:chOff x="206563" y="6265522"/>
            <a:chExt cx="11778874" cy="711880"/>
          </a:xfrm>
        </p:grpSpPr>
        <p:graphicFrame>
          <p:nvGraphicFramePr>
            <p:cNvPr id="12" name="Diagram 11">
              <a:extLst>
                <a:ext uri="{FF2B5EF4-FFF2-40B4-BE49-F238E27FC236}">
                  <a16:creationId xmlns:a16="http://schemas.microsoft.com/office/drawing/2014/main" id="{B3C6DE69-D96C-72DF-5154-D8011CC7C64D}"/>
                </a:ext>
              </a:extLst>
            </p:cNvPr>
            <p:cNvGraphicFramePr/>
            <p:nvPr>
              <p:extLst>
                <p:ext uri="{D42A27DB-BD31-4B8C-83A1-F6EECF244321}">
                  <p14:modId xmlns:p14="http://schemas.microsoft.com/office/powerpoint/2010/main" val="1397560515"/>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TextBox 12">
              <a:extLst>
                <a:ext uri="{FF2B5EF4-FFF2-40B4-BE49-F238E27FC236}">
                  <a16:creationId xmlns:a16="http://schemas.microsoft.com/office/drawing/2014/main" id="{696A6B9C-36E7-89D2-BCC7-B3EE57859803}"/>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14" name="TextBox 13">
              <a:extLst>
                <a:ext uri="{FF2B5EF4-FFF2-40B4-BE49-F238E27FC236}">
                  <a16:creationId xmlns:a16="http://schemas.microsoft.com/office/drawing/2014/main" id="{939D41D6-2418-4443-B41E-79070A3BA2E2}"/>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latin typeface="Posterama" panose="020B0504020200020000" pitchFamily="34" charset="0"/>
                  <a:cs typeface="Posterama" panose="020B0504020200020000" pitchFamily="34" charset="0"/>
                </a:rPr>
                <a:t>Breakdown</a:t>
              </a:r>
            </a:p>
            <a:p>
              <a:endParaRPr lang="en-US"/>
            </a:p>
          </p:txBody>
        </p:sp>
        <p:sp>
          <p:nvSpPr>
            <p:cNvPr id="15" name="TextBox 14">
              <a:extLst>
                <a:ext uri="{FF2B5EF4-FFF2-40B4-BE49-F238E27FC236}">
                  <a16:creationId xmlns:a16="http://schemas.microsoft.com/office/drawing/2014/main" id="{6248EEE0-D5F6-0393-745A-D5B62CCC1061}"/>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25" name="TextBox 24">
              <a:extLst>
                <a:ext uri="{FF2B5EF4-FFF2-40B4-BE49-F238E27FC236}">
                  <a16:creationId xmlns:a16="http://schemas.microsoft.com/office/drawing/2014/main" id="{2F996AFF-0E23-E559-6A38-CD2D549C8FF7}"/>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391994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6E7025-1CF8-1BCF-6938-A447E4C84C80}"/>
              </a:ext>
            </a:extLst>
          </p:cNvPr>
          <p:cNvSpPr/>
          <p:nvPr/>
        </p:nvSpPr>
        <p:spPr>
          <a:xfrm>
            <a:off x="2362721" y="1559054"/>
            <a:ext cx="7810830" cy="994643"/>
          </a:xfrm>
          <a:prstGeom prst="rect">
            <a:avLst/>
          </a:prstGeom>
          <a:gradFill flip="none" rotWithShape="1">
            <a:gsLst>
              <a:gs pos="0">
                <a:srgbClr val="F9DFAC">
                  <a:shade val="30000"/>
                  <a:satMod val="115000"/>
                  <a:alpha val="31000"/>
                  <a:lumMod val="86000"/>
                  <a:lumOff val="14000"/>
                </a:srgbClr>
              </a:gs>
              <a:gs pos="50000">
                <a:srgbClr val="F9DFAC">
                  <a:shade val="67500"/>
                  <a:satMod val="115000"/>
                </a:srgbClr>
              </a:gs>
              <a:gs pos="100000">
                <a:srgbClr val="F9DFAC">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E1EBA198-95F9-C3E6-818B-F8B5A2BF35B9}"/>
              </a:ext>
            </a:extLst>
          </p:cNvPr>
          <p:cNvSpPr/>
          <p:nvPr/>
        </p:nvSpPr>
        <p:spPr>
          <a:xfrm>
            <a:off x="691673" y="1103457"/>
            <a:ext cx="1843354" cy="1843354"/>
          </a:xfrm>
          <a:prstGeom prst="ellipse">
            <a:avLst/>
          </a:prstGeom>
          <a:solidFill>
            <a:srgbClr val="F9D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46C1F7BF-99CF-480F-3EF4-E0B65270EA2D}"/>
              </a:ext>
            </a:extLst>
          </p:cNvPr>
          <p:cNvSpPr/>
          <p:nvPr/>
        </p:nvSpPr>
        <p:spPr>
          <a:xfrm>
            <a:off x="899611" y="1314921"/>
            <a:ext cx="1427478" cy="142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0B933969-2F22-C038-3CBB-4C0028A079D0}"/>
              </a:ext>
            </a:extLst>
          </p:cNvPr>
          <p:cNvSpPr>
            <a:spLocks noGrp="1"/>
          </p:cNvSpPr>
          <p:nvPr>
            <p:ph type="title"/>
          </p:nvPr>
        </p:nvSpPr>
        <p:spPr>
          <a:xfrm>
            <a:off x="691673" y="58841"/>
            <a:ext cx="10515600" cy="936407"/>
          </a:xfrm>
        </p:spPr>
        <p:txBody>
          <a:bodyPr>
            <a:normAutofit/>
          </a:bodyPr>
          <a:lstStyle/>
          <a:p>
            <a:r>
              <a:rPr lang="en-CA" sz="4000">
                <a:latin typeface="Posterama" panose="020B0504020200020000" pitchFamily="34" charset="0"/>
                <a:cs typeface="Posterama" panose="020B0504020200020000" pitchFamily="34" charset="0"/>
              </a:rPr>
              <a:t>Cheapening Customer Acquisition Cost:</a:t>
            </a:r>
          </a:p>
        </p:txBody>
      </p:sp>
      <p:sp>
        <p:nvSpPr>
          <p:cNvPr id="3" name="Content Placeholder 2">
            <a:extLst>
              <a:ext uri="{FF2B5EF4-FFF2-40B4-BE49-F238E27FC236}">
                <a16:creationId xmlns:a16="http://schemas.microsoft.com/office/drawing/2014/main" id="{388EF2BE-21D0-08BF-2E24-22747F24D151}"/>
              </a:ext>
            </a:extLst>
          </p:cNvPr>
          <p:cNvSpPr>
            <a:spLocks noGrp="1"/>
          </p:cNvSpPr>
          <p:nvPr>
            <p:ph idx="1"/>
          </p:nvPr>
        </p:nvSpPr>
        <p:spPr>
          <a:xfrm>
            <a:off x="2510502" y="1604515"/>
            <a:ext cx="7663049" cy="903720"/>
          </a:xfrm>
        </p:spPr>
        <p:txBody>
          <a:bodyPr anchor="ctr">
            <a:normAutofit/>
          </a:bodyPr>
          <a:lstStyle/>
          <a:p>
            <a:pPr marL="0" indent="0" algn="ctr">
              <a:buNone/>
            </a:pPr>
            <a:r>
              <a:rPr lang="en-CA" sz="2400">
                <a:latin typeface="Posterama" panose="020B0504020200020000" pitchFamily="34" charset="0"/>
                <a:cs typeface="Posterama" panose="020B0504020200020000" pitchFamily="34" charset="0"/>
              </a:rPr>
              <a:t>Our development-first approach allows WS to marginally lower CAC</a:t>
            </a:r>
          </a:p>
        </p:txBody>
      </p:sp>
      <p:pic>
        <p:nvPicPr>
          <p:cNvPr id="1026" name="Picture 2" descr="Organization Development Icon - Free PNG &amp; SVG 1333615 - Noun Project">
            <a:extLst>
              <a:ext uri="{FF2B5EF4-FFF2-40B4-BE49-F238E27FC236}">
                <a16:creationId xmlns:a16="http://schemas.microsoft.com/office/drawing/2014/main" id="{4521AC4E-1C00-5123-4672-B1F084A21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28" y="1527812"/>
            <a:ext cx="994644" cy="99464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89F21783-A194-DFBB-2631-ED1634B69AAC}"/>
              </a:ext>
            </a:extLst>
          </p:cNvPr>
          <p:cNvGrpSpPr/>
          <p:nvPr/>
        </p:nvGrpSpPr>
        <p:grpSpPr>
          <a:xfrm flipH="1">
            <a:off x="2110672" y="2648576"/>
            <a:ext cx="9481878" cy="1843354"/>
            <a:chOff x="500480" y="2252819"/>
            <a:chExt cx="9481878" cy="1843354"/>
          </a:xfrm>
        </p:grpSpPr>
        <p:sp>
          <p:nvSpPr>
            <p:cNvPr id="23" name="Rectangle 22">
              <a:extLst>
                <a:ext uri="{FF2B5EF4-FFF2-40B4-BE49-F238E27FC236}">
                  <a16:creationId xmlns:a16="http://schemas.microsoft.com/office/drawing/2014/main" id="{96825452-8A09-040E-9A5E-1B9EF1C03852}"/>
                </a:ext>
              </a:extLst>
            </p:cNvPr>
            <p:cNvSpPr/>
            <p:nvPr/>
          </p:nvSpPr>
          <p:spPr>
            <a:xfrm>
              <a:off x="2171528" y="2708416"/>
              <a:ext cx="7810830" cy="994643"/>
            </a:xfrm>
            <a:prstGeom prst="rect">
              <a:avLst/>
            </a:prstGeom>
            <a:solidFill>
              <a:srgbClr val="89B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FD698726-2DCB-714D-D2E9-A1870B0B78B6}"/>
                </a:ext>
              </a:extLst>
            </p:cNvPr>
            <p:cNvSpPr/>
            <p:nvPr/>
          </p:nvSpPr>
          <p:spPr>
            <a:xfrm>
              <a:off x="500480" y="2252819"/>
              <a:ext cx="1843354" cy="1843354"/>
            </a:xfrm>
            <a:prstGeom prst="ellipse">
              <a:avLst/>
            </a:prstGeom>
            <a:solidFill>
              <a:srgbClr val="89B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5BB4BC2A-8286-233A-43BB-A40EDFCC06C2}"/>
                </a:ext>
              </a:extLst>
            </p:cNvPr>
            <p:cNvSpPr/>
            <p:nvPr/>
          </p:nvSpPr>
          <p:spPr>
            <a:xfrm>
              <a:off x="708418" y="2457231"/>
              <a:ext cx="1427478" cy="142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28" name="Picture 4" descr="One Dollar Coins - Free business icons">
            <a:extLst>
              <a:ext uri="{FF2B5EF4-FFF2-40B4-BE49-F238E27FC236}">
                <a16:creationId xmlns:a16="http://schemas.microsoft.com/office/drawing/2014/main" id="{9C5C3896-5138-33AC-9F4D-816C94E3E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9915" y="3037836"/>
            <a:ext cx="1121916" cy="1121916"/>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49E9CBF2-2432-6BAA-8F39-1327E7B8F28F}"/>
              </a:ext>
            </a:extLst>
          </p:cNvPr>
          <p:cNvSpPr txBox="1">
            <a:spLocks/>
          </p:cNvSpPr>
          <p:nvPr/>
        </p:nvSpPr>
        <p:spPr>
          <a:xfrm>
            <a:off x="2131064" y="3146934"/>
            <a:ext cx="7582500" cy="9037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400">
                <a:latin typeface="Posterama" panose="020B0504020200020000" pitchFamily="34" charset="0"/>
                <a:cs typeface="Posterama" panose="020B0504020200020000" pitchFamily="34" charset="0"/>
              </a:rPr>
              <a:t>Our recommendation has effectively reduced CAC to below $1 (Marketing-only)</a:t>
            </a:r>
          </a:p>
        </p:txBody>
      </p:sp>
      <p:grpSp>
        <p:nvGrpSpPr>
          <p:cNvPr id="28" name="Group 27">
            <a:extLst>
              <a:ext uri="{FF2B5EF4-FFF2-40B4-BE49-F238E27FC236}">
                <a16:creationId xmlns:a16="http://schemas.microsoft.com/office/drawing/2014/main" id="{41BE529F-2944-9AAD-E0FC-F4D025CC43E3}"/>
              </a:ext>
            </a:extLst>
          </p:cNvPr>
          <p:cNvGrpSpPr/>
          <p:nvPr/>
        </p:nvGrpSpPr>
        <p:grpSpPr>
          <a:xfrm>
            <a:off x="690969" y="4202517"/>
            <a:ext cx="9481878" cy="1843354"/>
            <a:chOff x="500480" y="2252819"/>
            <a:chExt cx="9481878" cy="1843354"/>
          </a:xfrm>
        </p:grpSpPr>
        <p:sp>
          <p:nvSpPr>
            <p:cNvPr id="29" name="Rectangle 28">
              <a:extLst>
                <a:ext uri="{FF2B5EF4-FFF2-40B4-BE49-F238E27FC236}">
                  <a16:creationId xmlns:a16="http://schemas.microsoft.com/office/drawing/2014/main" id="{CEE5638B-0D81-22E5-5C78-8F6317A70AA1}"/>
                </a:ext>
              </a:extLst>
            </p:cNvPr>
            <p:cNvSpPr/>
            <p:nvPr/>
          </p:nvSpPr>
          <p:spPr>
            <a:xfrm>
              <a:off x="2171528" y="2708416"/>
              <a:ext cx="7810830" cy="994643"/>
            </a:xfrm>
            <a:prstGeom prst="rect">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BFF5DBE5-CE1E-5B43-B239-24A5FCD4EC7A}"/>
                </a:ext>
              </a:extLst>
            </p:cNvPr>
            <p:cNvSpPr/>
            <p:nvPr/>
          </p:nvSpPr>
          <p:spPr>
            <a:xfrm>
              <a:off x="500480" y="2252819"/>
              <a:ext cx="1843354" cy="1843354"/>
            </a:xfrm>
            <a:prstGeom prst="ellips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E10317F8-E79A-F0DA-68AD-9BC7DEAE4251}"/>
                </a:ext>
              </a:extLst>
            </p:cNvPr>
            <p:cNvSpPr/>
            <p:nvPr/>
          </p:nvSpPr>
          <p:spPr>
            <a:xfrm>
              <a:off x="708418" y="2457231"/>
              <a:ext cx="1427478" cy="1427478"/>
            </a:xfrm>
            <a:prstGeom prst="ellipse">
              <a:avLst/>
            </a:prstGeom>
            <a:solidFill>
              <a:schemeClr val="bg1"/>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30" name="Picture 6" descr="Decreasing Icons - Free SVG &amp; PNG Decreasing Images - Noun Project">
            <a:extLst>
              <a:ext uri="{FF2B5EF4-FFF2-40B4-BE49-F238E27FC236}">
                <a16:creationId xmlns:a16="http://schemas.microsoft.com/office/drawing/2014/main" id="{ADABD706-9DE8-A296-FB77-AE350FC5A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28" y="4623342"/>
            <a:ext cx="994643" cy="994643"/>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2">
            <a:extLst>
              <a:ext uri="{FF2B5EF4-FFF2-40B4-BE49-F238E27FC236}">
                <a16:creationId xmlns:a16="http://schemas.microsoft.com/office/drawing/2014/main" id="{8C908181-1A9D-C8D9-9BDC-8ED64C37E179}"/>
              </a:ext>
            </a:extLst>
          </p:cNvPr>
          <p:cNvSpPr txBox="1">
            <a:spLocks/>
          </p:cNvSpPr>
          <p:nvPr/>
        </p:nvSpPr>
        <p:spPr>
          <a:xfrm>
            <a:off x="2476886" y="4703571"/>
            <a:ext cx="7582500" cy="903720"/>
          </a:xfrm>
          <a:prstGeom prst="rect">
            <a:avLst/>
          </a:prstGeom>
          <a:no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400">
                <a:latin typeface="Posterama" panose="020B0504020200020000" pitchFamily="34" charset="0"/>
                <a:cs typeface="Posterama" panose="020B0504020200020000" pitchFamily="34" charset="0"/>
              </a:rPr>
              <a:t>As time goes on, CAC will cheapen because of the low carrying + variable cost</a:t>
            </a:r>
          </a:p>
        </p:txBody>
      </p:sp>
      <p:sp>
        <p:nvSpPr>
          <p:cNvPr id="5" name="Rectangle 4">
            <a:extLst>
              <a:ext uri="{FF2B5EF4-FFF2-40B4-BE49-F238E27FC236}">
                <a16:creationId xmlns:a16="http://schemas.microsoft.com/office/drawing/2014/main" id="{5EFD7665-FFDC-62AF-D886-CE9E27B1572B}"/>
              </a:ext>
            </a:extLst>
          </p:cNvPr>
          <p:cNvSpPr/>
          <p:nvPr/>
        </p:nvSpPr>
        <p:spPr>
          <a:xfrm>
            <a:off x="206563" y="914525"/>
            <a:ext cx="11985437" cy="3245227"/>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EEF64F75-B8D3-9C17-F917-23F9B12AD97D}"/>
              </a:ext>
            </a:extLst>
          </p:cNvPr>
          <p:cNvSpPr/>
          <p:nvPr/>
        </p:nvSpPr>
        <p:spPr>
          <a:xfrm>
            <a:off x="9713564" y="4159713"/>
            <a:ext cx="1959206" cy="490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AA1F188C-3DC0-F09B-60E8-C17C10C281B0}"/>
              </a:ext>
            </a:extLst>
          </p:cNvPr>
          <p:cNvSpPr txBox="1"/>
          <p:nvPr/>
        </p:nvSpPr>
        <p:spPr>
          <a:xfrm>
            <a:off x="6801571" y="5796957"/>
            <a:ext cx="5025735" cy="369332"/>
          </a:xfrm>
          <a:prstGeom prst="rect">
            <a:avLst/>
          </a:prstGeom>
          <a:noFill/>
        </p:spPr>
        <p:txBody>
          <a:bodyPr wrap="none" rtlCol="0">
            <a:spAutoFit/>
          </a:bodyPr>
          <a:lstStyle/>
          <a:p>
            <a:r>
              <a:rPr lang="en-CA">
                <a:latin typeface="Posterama" panose="020B0504020200020000" pitchFamily="34" charset="0"/>
                <a:cs typeface="Posterama" panose="020B0504020200020000" pitchFamily="34" charset="0"/>
              </a:rPr>
              <a:t>Refer to </a:t>
            </a:r>
            <a:r>
              <a:rPr lang="en-CA">
                <a:latin typeface="Posterama" panose="020B0504020200020000" pitchFamily="34" charset="0"/>
                <a:cs typeface="Posterama" panose="020B0504020200020000" pitchFamily="34" charset="0"/>
                <a:hlinkClick r:id="rId5" action="ppaction://hlinksldjump"/>
              </a:rPr>
              <a:t>Exhibit H</a:t>
            </a:r>
            <a:r>
              <a:rPr lang="en-CA">
                <a:latin typeface="Posterama" panose="020B0504020200020000" pitchFamily="34" charset="0"/>
                <a:cs typeface="Posterama" panose="020B0504020200020000" pitchFamily="34" charset="0"/>
              </a:rPr>
              <a:t> for a more detailed analysis</a:t>
            </a:r>
          </a:p>
        </p:txBody>
      </p:sp>
      <p:grpSp>
        <p:nvGrpSpPr>
          <p:cNvPr id="22" name="Group 21">
            <a:extLst>
              <a:ext uri="{FF2B5EF4-FFF2-40B4-BE49-F238E27FC236}">
                <a16:creationId xmlns:a16="http://schemas.microsoft.com/office/drawing/2014/main" id="{FA6E65EC-27CD-5FFB-5226-D7E0787168EA}"/>
              </a:ext>
            </a:extLst>
          </p:cNvPr>
          <p:cNvGrpSpPr/>
          <p:nvPr/>
        </p:nvGrpSpPr>
        <p:grpSpPr>
          <a:xfrm>
            <a:off x="206563" y="6265522"/>
            <a:ext cx="11778874" cy="711880"/>
            <a:chOff x="206563" y="6265522"/>
            <a:chExt cx="11778874" cy="711880"/>
          </a:xfrm>
        </p:grpSpPr>
        <p:graphicFrame>
          <p:nvGraphicFramePr>
            <p:cNvPr id="25" name="Diagram 24">
              <a:extLst>
                <a:ext uri="{FF2B5EF4-FFF2-40B4-BE49-F238E27FC236}">
                  <a16:creationId xmlns:a16="http://schemas.microsoft.com/office/drawing/2014/main" id="{1BFD1AEC-0A14-9CC5-8E47-0BBF290ECBF5}"/>
                </a:ext>
              </a:extLst>
            </p:cNvPr>
            <p:cNvGraphicFramePr/>
            <p:nvPr>
              <p:extLst>
                <p:ext uri="{D42A27DB-BD31-4B8C-83A1-F6EECF244321}">
                  <p14:modId xmlns:p14="http://schemas.microsoft.com/office/powerpoint/2010/main" val="3034613142"/>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3" name="TextBox 32">
              <a:extLst>
                <a:ext uri="{FF2B5EF4-FFF2-40B4-BE49-F238E27FC236}">
                  <a16:creationId xmlns:a16="http://schemas.microsoft.com/office/drawing/2014/main" id="{716198A9-DC61-85AF-48B4-7D63244B4CB6}"/>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34" name="TextBox 33">
              <a:extLst>
                <a:ext uri="{FF2B5EF4-FFF2-40B4-BE49-F238E27FC236}">
                  <a16:creationId xmlns:a16="http://schemas.microsoft.com/office/drawing/2014/main" id="{2EF5A796-4325-CEF2-D251-1CEFE9089CC1}"/>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latin typeface="Posterama" panose="020B0504020200020000" pitchFamily="34" charset="0"/>
                  <a:cs typeface="Posterama" panose="020B0504020200020000" pitchFamily="34" charset="0"/>
                </a:rPr>
                <a:t>Breakdown</a:t>
              </a:r>
            </a:p>
            <a:p>
              <a:endParaRPr lang="en-US"/>
            </a:p>
          </p:txBody>
        </p:sp>
        <p:sp>
          <p:nvSpPr>
            <p:cNvPr id="35" name="TextBox 34">
              <a:extLst>
                <a:ext uri="{FF2B5EF4-FFF2-40B4-BE49-F238E27FC236}">
                  <a16:creationId xmlns:a16="http://schemas.microsoft.com/office/drawing/2014/main" id="{54DA5CCC-0066-77DF-19BA-82548CB45FE2}"/>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36" name="TextBox 35">
              <a:extLst>
                <a:ext uri="{FF2B5EF4-FFF2-40B4-BE49-F238E27FC236}">
                  <a16:creationId xmlns:a16="http://schemas.microsoft.com/office/drawing/2014/main" id="{7CEC3708-A5D5-0C46-AF93-E65A996F557C}"/>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375068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28253F5-C088-6C51-C311-E3EA7567BE90}"/>
                  </a:ext>
                </a:extLst>
              </p:cNvPr>
              <p:cNvSpPr>
                <a:spLocks noGrp="1"/>
              </p:cNvSpPr>
              <p:nvPr>
                <p:ph type="title"/>
              </p:nvPr>
            </p:nvSpPr>
            <p:spPr>
              <a:xfrm>
                <a:off x="206563" y="53865"/>
                <a:ext cx="10515600" cy="1325563"/>
              </a:xfrm>
            </p:spPr>
            <p:txBody>
              <a:bodyPr>
                <a:normAutofit/>
              </a:bodyPr>
              <a:lstStyle/>
              <a:p>
                <a:r>
                  <a:rPr lang="en-US" sz="4000">
                    <a:latin typeface="Posterama" panose="020B0504020200020000" pitchFamily="34" charset="0"/>
                    <a:cs typeface="Posterama" panose="020B0504020200020000" pitchFamily="34" charset="0"/>
                  </a:rPr>
                  <a:t>Virtual Lab Simulation – Supporting Study</a:t>
                </a:r>
                <a14:m>
                  <m:oMath xmlns:m="http://schemas.openxmlformats.org/officeDocument/2006/math">
                    <m:r>
                      <a:rPr lang="en-CA" sz="4000" b="1" i="1" smtClean="0">
                        <a:solidFill>
                          <a:schemeClr val="dk1"/>
                        </a:solidFill>
                        <a:latin typeface="Cambria Math" panose="02040503050406030204" pitchFamily="18" charset="0"/>
                        <a:cs typeface="Posterama" panose="020B0504020200020000" pitchFamily="34" charset="0"/>
                        <a:sym typeface="Fira Sans"/>
                      </a:rPr>
                      <m:t> </m:t>
                    </m:r>
                  </m:oMath>
                </a14:m>
                <a:r>
                  <a:rPr lang="en-US" sz="4000">
                    <a:latin typeface="Posterama" panose="020B0504020200020000" pitchFamily="34" charset="0"/>
                    <a:cs typeface="Posterama" panose="020B0504020200020000" pitchFamily="34" charset="0"/>
                  </a:rPr>
                  <a:t>:</a:t>
                </a:r>
              </a:p>
            </p:txBody>
          </p:sp>
        </mc:Choice>
        <mc:Fallback xmlns="">
          <p:sp>
            <p:nvSpPr>
              <p:cNvPr id="2" name="Title 1">
                <a:extLst>
                  <a:ext uri="{FF2B5EF4-FFF2-40B4-BE49-F238E27FC236}">
                    <a16:creationId xmlns:a16="http://schemas.microsoft.com/office/drawing/2014/main" id="{728253F5-C088-6C51-C311-E3EA7567BE90}"/>
                  </a:ext>
                </a:extLst>
              </p:cNvPr>
              <p:cNvSpPr>
                <a:spLocks noGrp="1" noRot="1" noChangeAspect="1" noMove="1" noResize="1" noEditPoints="1" noAdjustHandles="1" noChangeArrowheads="1" noChangeShapeType="1" noTextEdit="1"/>
              </p:cNvSpPr>
              <p:nvPr>
                <p:ph type="title"/>
              </p:nvPr>
            </p:nvSpPr>
            <p:spPr>
              <a:xfrm>
                <a:off x="206563" y="53865"/>
                <a:ext cx="10515600" cy="1325563"/>
              </a:xfrm>
              <a:blipFill>
                <a:blip r:embed="rId2"/>
                <a:stretch>
                  <a:fillRect l="-2087"/>
                </a:stretch>
              </a:blipFill>
            </p:spPr>
            <p:txBody>
              <a:bodyPr/>
              <a:lstStyle/>
              <a:p>
                <a:r>
                  <a:rPr lang="en-CA">
                    <a:noFill/>
                  </a:rPr>
                  <a:t> </a:t>
                </a:r>
              </a:p>
            </p:txBody>
          </p:sp>
        </mc:Fallback>
      </mc:AlternateContent>
      <p:sp>
        <p:nvSpPr>
          <p:cNvPr id="10" name="Rectangle 9">
            <a:extLst>
              <a:ext uri="{FF2B5EF4-FFF2-40B4-BE49-F238E27FC236}">
                <a16:creationId xmlns:a16="http://schemas.microsoft.com/office/drawing/2014/main" id="{BDB4B77F-7D0A-A0BE-102C-4ABF955A85F2}"/>
              </a:ext>
            </a:extLst>
          </p:cNvPr>
          <p:cNvSpPr/>
          <p:nvPr/>
        </p:nvSpPr>
        <p:spPr>
          <a:xfrm>
            <a:off x="757194" y="1681910"/>
            <a:ext cx="2975725" cy="3698542"/>
          </a:xfrm>
          <a:prstGeom prst="rect">
            <a:avLst/>
          </a:prstGeom>
          <a:solidFill>
            <a:srgbClr val="FFD87F">
              <a:alpha val="11699"/>
            </a:srgbClr>
          </a:solidFill>
          <a:ln>
            <a:noFill/>
          </a:ln>
          <a:effectLst>
            <a:outerShdw blurRad="50800" dist="38100" dir="5400000" algn="t" rotWithShape="0">
              <a:srgbClr val="FFD87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a:p>
            <a:endParaRPr lang="en-US"/>
          </a:p>
          <a:p>
            <a:pPr algn="ctr">
              <a:lnSpc>
                <a:spcPct val="200000"/>
              </a:lnSpc>
            </a:pPr>
            <a:endParaRPr lang="en-US">
              <a:solidFill>
                <a:schemeClr val="tx1"/>
              </a:solidFill>
              <a:latin typeface="Posterama" panose="020B0504020200020000" pitchFamily="34" charset="0"/>
              <a:cs typeface="Posterama" panose="020B0504020200020000" pitchFamily="34" charset="0"/>
            </a:endParaRPr>
          </a:p>
          <a:p>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BF59C26-23E3-1B5F-E08B-7DE336E5E4AB}"/>
                  </a:ext>
                </a:extLst>
              </p:cNvPr>
              <p:cNvSpPr/>
              <p:nvPr/>
            </p:nvSpPr>
            <p:spPr>
              <a:xfrm>
                <a:off x="770842" y="1668262"/>
                <a:ext cx="2947783" cy="573206"/>
              </a:xfrm>
              <a:prstGeom prst="rect">
                <a:avLst/>
              </a:prstGeom>
              <a:solidFill>
                <a:srgbClr val="FFD87F"/>
              </a:solidFill>
              <a:ln>
                <a:noFill/>
              </a:ln>
              <a:effectLst>
                <a:outerShdw blurRad="50800" dist="38100" dir="5400000" algn="t" rotWithShape="0">
                  <a:srgbClr val="FFD87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Posterama" panose="020B0504020200020000" pitchFamily="34" charset="0"/>
                    <a:cs typeface="Posterama" panose="020B0504020200020000" pitchFamily="34" charset="0"/>
                  </a:rPr>
                  <a:t>Purpose</a:t>
                </a:r>
                <a14:m>
                  <m:oMath xmlns:m="http://schemas.openxmlformats.org/officeDocument/2006/math">
                    <m:sSup>
                      <m:sSupPr>
                        <m:ctrlPr>
                          <a:rPr lang="en-CA" sz="1800" b="1" i="1" smtClean="0">
                            <a:solidFill>
                              <a:schemeClr val="dk1"/>
                            </a:solidFill>
                            <a:latin typeface="Cambria Math" panose="02040503050406030204" pitchFamily="18" charset="0"/>
                            <a:cs typeface="Posterama" panose="020B0504020200020000" pitchFamily="34" charset="0"/>
                            <a:sym typeface="Fira Sans"/>
                          </a:rPr>
                        </m:ctrlPr>
                      </m:sSupPr>
                      <m:e>
                        <m:r>
                          <a:rPr lang="en-CA" sz="1800" b="1" i="1" smtClean="0">
                            <a:solidFill>
                              <a:schemeClr val="dk1"/>
                            </a:solidFill>
                            <a:latin typeface="Cambria Math" panose="02040503050406030204" pitchFamily="18" charset="0"/>
                            <a:cs typeface="Posterama" panose="020B0504020200020000" pitchFamily="34" charset="0"/>
                            <a:sym typeface="Fira Sans"/>
                          </a:rPr>
                          <m:t> </m:t>
                        </m:r>
                      </m:e>
                      <m:sup>
                        <m:r>
                          <a:rPr lang="en-CA" sz="1800" b="1" i="1" smtClean="0">
                            <a:solidFill>
                              <a:schemeClr val="dk1"/>
                            </a:solidFill>
                            <a:latin typeface="Cambria Math" panose="02040503050406030204" pitchFamily="18" charset="0"/>
                            <a:cs typeface="Posterama" panose="020B0504020200020000" pitchFamily="34" charset="0"/>
                            <a:sym typeface="Fira Sans"/>
                          </a:rPr>
                          <m:t>𝟐</m:t>
                        </m:r>
                      </m:sup>
                    </m:sSup>
                  </m:oMath>
                </a14:m>
                <a:endParaRPr lang="en-US" b="1">
                  <a:solidFill>
                    <a:schemeClr val="tx1"/>
                  </a:solidFill>
                  <a:latin typeface="Posterama" panose="020B0504020200020000" pitchFamily="34" charset="0"/>
                  <a:cs typeface="Posterama" panose="020B0504020200020000" pitchFamily="34" charset="0"/>
                </a:endParaRPr>
              </a:p>
            </p:txBody>
          </p:sp>
        </mc:Choice>
        <mc:Fallback xmlns="">
          <p:sp>
            <p:nvSpPr>
              <p:cNvPr id="11" name="Rectangle 10">
                <a:extLst>
                  <a:ext uri="{FF2B5EF4-FFF2-40B4-BE49-F238E27FC236}">
                    <a16:creationId xmlns:a16="http://schemas.microsoft.com/office/drawing/2014/main" id="{6BF59C26-23E3-1B5F-E08B-7DE336E5E4AB}"/>
                  </a:ext>
                </a:extLst>
              </p:cNvPr>
              <p:cNvSpPr>
                <a:spLocks noRot="1" noChangeAspect="1" noMove="1" noResize="1" noEditPoints="1" noAdjustHandles="1" noChangeArrowheads="1" noChangeShapeType="1" noTextEdit="1"/>
              </p:cNvSpPr>
              <p:nvPr/>
            </p:nvSpPr>
            <p:spPr>
              <a:xfrm>
                <a:off x="770842" y="1668262"/>
                <a:ext cx="2947783" cy="573206"/>
              </a:xfrm>
              <a:prstGeom prst="rect">
                <a:avLst/>
              </a:prstGeom>
              <a:blipFill>
                <a:blip r:embed="rId3"/>
                <a:stretch>
                  <a:fillRect/>
                </a:stretch>
              </a:blipFill>
              <a:ln>
                <a:noFill/>
              </a:ln>
              <a:effectLst>
                <a:outerShdw blurRad="50800" dist="38100" dir="5400000" algn="t" rotWithShape="0">
                  <a:srgbClr val="FFD87F">
                    <a:alpha val="40000"/>
                  </a:srgbClr>
                </a:outerShdw>
              </a:effectLst>
            </p:spPr>
            <p:txBody>
              <a:bodyPr/>
              <a:lstStyle/>
              <a:p>
                <a:r>
                  <a:rPr lang="en-CA">
                    <a:noFill/>
                  </a:rPr>
                  <a:t> </a:t>
                </a:r>
              </a:p>
            </p:txBody>
          </p:sp>
        </mc:Fallback>
      </mc:AlternateContent>
      <p:sp>
        <p:nvSpPr>
          <p:cNvPr id="12" name="Rectangle 11">
            <a:extLst>
              <a:ext uri="{FF2B5EF4-FFF2-40B4-BE49-F238E27FC236}">
                <a16:creationId xmlns:a16="http://schemas.microsoft.com/office/drawing/2014/main" id="{E14B7060-8171-C85F-1A64-7012C308303A}"/>
              </a:ext>
            </a:extLst>
          </p:cNvPr>
          <p:cNvSpPr/>
          <p:nvPr/>
        </p:nvSpPr>
        <p:spPr>
          <a:xfrm>
            <a:off x="4608137" y="1695558"/>
            <a:ext cx="2975725" cy="3698542"/>
          </a:xfrm>
          <a:prstGeom prst="rect">
            <a:avLst/>
          </a:prstGeom>
          <a:solidFill>
            <a:srgbClr val="FFD87F">
              <a:alpha val="1169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a:p>
            <a:endParaRPr lang="en-US">
              <a:solidFill>
                <a:schemeClr val="tx1"/>
              </a:solidFill>
            </a:endParaRPr>
          </a:p>
          <a:p>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E8762FE-0E53-8D61-406C-782F88713C0F}"/>
                  </a:ext>
                </a:extLst>
              </p:cNvPr>
              <p:cNvSpPr/>
              <p:nvPr/>
            </p:nvSpPr>
            <p:spPr>
              <a:xfrm>
                <a:off x="4621785" y="1681910"/>
                <a:ext cx="2947783" cy="573206"/>
              </a:xfrm>
              <a:prstGeom prst="rect">
                <a:avLst/>
              </a:prstGeom>
              <a:solidFill>
                <a:srgbClr val="FFD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Posterama" panose="020B0504020200020000" pitchFamily="34" charset="0"/>
                    <a:cs typeface="Posterama" panose="020B0504020200020000" pitchFamily="34" charset="0"/>
                  </a:rPr>
                  <a:t>Goal</a:t>
                </a:r>
                <a14:m>
                  <m:oMath xmlns:m="http://schemas.openxmlformats.org/officeDocument/2006/math">
                    <m:sSup>
                      <m:sSupPr>
                        <m:ctrlPr>
                          <a:rPr lang="en-CA" sz="1800" b="1" i="1" smtClean="0">
                            <a:solidFill>
                              <a:schemeClr val="dk1"/>
                            </a:solidFill>
                            <a:latin typeface="Cambria Math" panose="02040503050406030204" pitchFamily="18" charset="0"/>
                            <a:cs typeface="Posterama" panose="020B0504020200020000" pitchFamily="34" charset="0"/>
                            <a:sym typeface="Fira Sans"/>
                          </a:rPr>
                        </m:ctrlPr>
                      </m:sSupPr>
                      <m:e>
                        <m:r>
                          <a:rPr lang="en-CA" sz="1800" b="1" i="1" smtClean="0">
                            <a:solidFill>
                              <a:schemeClr val="dk1"/>
                            </a:solidFill>
                            <a:latin typeface="Cambria Math" panose="02040503050406030204" pitchFamily="18" charset="0"/>
                            <a:cs typeface="Posterama" panose="020B0504020200020000" pitchFamily="34" charset="0"/>
                            <a:sym typeface="Fira Sans"/>
                          </a:rPr>
                          <m:t> </m:t>
                        </m:r>
                      </m:e>
                      <m:sup>
                        <m:r>
                          <a:rPr lang="en-CA" sz="1800" b="1" i="1" smtClean="0">
                            <a:solidFill>
                              <a:schemeClr val="dk1"/>
                            </a:solidFill>
                            <a:latin typeface="Cambria Math" panose="02040503050406030204" pitchFamily="18" charset="0"/>
                            <a:cs typeface="Posterama" panose="020B0504020200020000" pitchFamily="34" charset="0"/>
                            <a:sym typeface="Fira Sans"/>
                          </a:rPr>
                          <m:t>𝟐</m:t>
                        </m:r>
                      </m:sup>
                    </m:sSup>
                  </m:oMath>
                </a14:m>
                <a:endParaRPr lang="en-US" b="1">
                  <a:solidFill>
                    <a:schemeClr val="tx1"/>
                  </a:solidFill>
                  <a:latin typeface="Posterama" panose="020B0504020200020000" pitchFamily="34" charset="0"/>
                  <a:cs typeface="Posterama" panose="020B0504020200020000" pitchFamily="34" charset="0"/>
                </a:endParaRPr>
              </a:p>
            </p:txBody>
          </p:sp>
        </mc:Choice>
        <mc:Fallback xmlns="">
          <p:sp>
            <p:nvSpPr>
              <p:cNvPr id="13" name="Rectangle 12">
                <a:extLst>
                  <a:ext uri="{FF2B5EF4-FFF2-40B4-BE49-F238E27FC236}">
                    <a16:creationId xmlns:a16="http://schemas.microsoft.com/office/drawing/2014/main" id="{CE8762FE-0E53-8D61-406C-782F88713C0F}"/>
                  </a:ext>
                </a:extLst>
              </p:cNvPr>
              <p:cNvSpPr>
                <a:spLocks noRot="1" noChangeAspect="1" noMove="1" noResize="1" noEditPoints="1" noAdjustHandles="1" noChangeArrowheads="1" noChangeShapeType="1" noTextEdit="1"/>
              </p:cNvSpPr>
              <p:nvPr/>
            </p:nvSpPr>
            <p:spPr>
              <a:xfrm>
                <a:off x="4621785" y="1681910"/>
                <a:ext cx="2947783" cy="573206"/>
              </a:xfrm>
              <a:prstGeom prst="rect">
                <a:avLst/>
              </a:prstGeom>
              <a:blipFill>
                <a:blip r:embed="rId4"/>
                <a:stretch>
                  <a:fillRect/>
                </a:stretch>
              </a:blipFill>
              <a:ln>
                <a:noFill/>
              </a:ln>
            </p:spPr>
            <p:txBody>
              <a:bodyPr/>
              <a:lstStyle/>
              <a:p>
                <a:r>
                  <a:rPr lang="en-CA">
                    <a:noFill/>
                  </a:rPr>
                  <a:t> </a:t>
                </a:r>
              </a:p>
            </p:txBody>
          </p:sp>
        </mc:Fallback>
      </mc:AlternateContent>
      <p:sp>
        <p:nvSpPr>
          <p:cNvPr id="15" name="Chevron 14">
            <a:extLst>
              <a:ext uri="{FF2B5EF4-FFF2-40B4-BE49-F238E27FC236}">
                <a16:creationId xmlns:a16="http://schemas.microsoft.com/office/drawing/2014/main" id="{73B0EF57-BB40-947D-5F0B-C3D25E769DD0}"/>
              </a:ext>
            </a:extLst>
          </p:cNvPr>
          <p:cNvSpPr/>
          <p:nvPr/>
        </p:nvSpPr>
        <p:spPr>
          <a:xfrm>
            <a:off x="4009866" y="3230930"/>
            <a:ext cx="321323" cy="627797"/>
          </a:xfrm>
          <a:prstGeom prst="chevron">
            <a:avLst/>
          </a:prstGeom>
          <a:solidFill>
            <a:srgbClr val="89BDAE"/>
          </a:solidFill>
          <a:ln>
            <a:solidFill>
              <a:srgbClr val="89BDAE"/>
            </a:solidFill>
          </a:ln>
          <a:effectLst>
            <a:outerShdw blurRad="306490" dist="381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17" descr="A child using a computer&#10;&#10;Description automatically generated with low confidence">
            <a:extLst>
              <a:ext uri="{FF2B5EF4-FFF2-40B4-BE49-F238E27FC236}">
                <a16:creationId xmlns:a16="http://schemas.microsoft.com/office/drawing/2014/main" id="{3E4DF3F0-AC2B-AA93-1CEE-6F602C9681A3}"/>
              </a:ext>
            </a:extLst>
          </p:cNvPr>
          <p:cNvPicPr>
            <a:picLocks noChangeAspect="1"/>
          </p:cNvPicPr>
          <p:nvPr/>
        </p:nvPicPr>
        <p:blipFill rotWithShape="1">
          <a:blip r:embed="rId5"/>
          <a:srcRect l="2922" t="3042" r="5921" b="5793"/>
          <a:stretch/>
        </p:blipFill>
        <p:spPr>
          <a:xfrm>
            <a:off x="8698172" y="1739978"/>
            <a:ext cx="2655627" cy="1774209"/>
          </a:xfrm>
          <a:prstGeom prst="rect">
            <a:avLst/>
          </a:prstGeom>
          <a:ln w="38100">
            <a:solidFill>
              <a:srgbClr val="89BDAE"/>
            </a:solidFill>
          </a:ln>
          <a:effectLst>
            <a:outerShdw blurRad="375133" dist="50800" dir="5400000" algn="ctr" rotWithShape="0">
              <a:schemeClr val="bg1">
                <a:lumMod val="75000"/>
              </a:schemeClr>
            </a:outerShdw>
          </a:effectLst>
        </p:spPr>
      </p:pic>
      <p:pic>
        <p:nvPicPr>
          <p:cNvPr id="19" name="Picture 18" descr="A group of people sitting at desks in a room with a large screen&#10;&#10;Description automatically generated with low confidence">
            <a:extLst>
              <a:ext uri="{FF2B5EF4-FFF2-40B4-BE49-F238E27FC236}">
                <a16:creationId xmlns:a16="http://schemas.microsoft.com/office/drawing/2014/main" id="{88A3CE72-7B5A-FD4F-ADE5-7C8B2AC1B777}"/>
              </a:ext>
            </a:extLst>
          </p:cNvPr>
          <p:cNvPicPr>
            <a:picLocks noChangeAspect="1"/>
          </p:cNvPicPr>
          <p:nvPr/>
        </p:nvPicPr>
        <p:blipFill rotWithShape="1">
          <a:blip r:embed="rId6"/>
          <a:srcRect l="2073" t="5297" r="2073" b="5168"/>
          <a:stretch/>
        </p:blipFill>
        <p:spPr>
          <a:xfrm>
            <a:off x="8698171" y="3817299"/>
            <a:ext cx="2655627" cy="1637730"/>
          </a:xfrm>
          <a:prstGeom prst="rect">
            <a:avLst/>
          </a:prstGeom>
          <a:ln w="38100">
            <a:solidFill>
              <a:srgbClr val="89BDAE"/>
            </a:solidFill>
          </a:ln>
          <a:effectLst>
            <a:outerShdw blurRad="629559" dist="50800" dir="5400000" algn="ctr" rotWithShape="0">
              <a:schemeClr val="bg1">
                <a:lumMod val="75000"/>
              </a:schemeClr>
            </a:outerShdw>
          </a:effectLst>
        </p:spPr>
      </p:pic>
      <p:sp>
        <p:nvSpPr>
          <p:cNvPr id="20" name="TextBox 19">
            <a:extLst>
              <a:ext uri="{FF2B5EF4-FFF2-40B4-BE49-F238E27FC236}">
                <a16:creationId xmlns:a16="http://schemas.microsoft.com/office/drawing/2014/main" id="{D4257615-B437-43ED-CFFD-15259634DF51}"/>
              </a:ext>
            </a:extLst>
          </p:cNvPr>
          <p:cNvSpPr txBox="1"/>
          <p:nvPr/>
        </p:nvSpPr>
        <p:spPr>
          <a:xfrm>
            <a:off x="4758813" y="2389239"/>
            <a:ext cx="2694039" cy="2723823"/>
          </a:xfrm>
          <a:prstGeom prst="rect">
            <a:avLst/>
          </a:prstGeom>
          <a:noFill/>
        </p:spPr>
        <p:txBody>
          <a:bodyPr wrap="square" rtlCol="0">
            <a:spAutoFit/>
          </a:bodyPr>
          <a:lstStyle/>
          <a:p>
            <a:pPr algn="ctr">
              <a:lnSpc>
                <a:spcPct val="150000"/>
              </a:lnSpc>
            </a:pPr>
            <a:r>
              <a:rPr lang="en-CA" sz="1800">
                <a:solidFill>
                  <a:schemeClr val="tx1"/>
                </a:solidFill>
                <a:effectLst/>
                <a:latin typeface="Posterama" panose="020B0504020200020000" pitchFamily="34" charset="0"/>
                <a:cs typeface="Posterama" panose="020B0504020200020000" pitchFamily="34" charset="0"/>
              </a:rPr>
              <a:t>Do simulations lead to an increase in </a:t>
            </a:r>
          </a:p>
          <a:p>
            <a:pPr>
              <a:lnSpc>
                <a:spcPct val="150000"/>
              </a:lnSpc>
            </a:pPr>
            <a:r>
              <a:rPr lang="en-CA" sz="1200">
                <a:solidFill>
                  <a:schemeClr val="tx1"/>
                </a:solidFill>
                <a:latin typeface="Posterama" panose="020B0504020200020000" pitchFamily="34" charset="0"/>
                <a:cs typeface="Posterama" panose="020B0504020200020000" pitchFamily="34" charset="0"/>
              </a:rPr>
              <a:t> </a:t>
            </a:r>
          </a:p>
          <a:p>
            <a:pPr marL="342900" indent="-342900">
              <a:lnSpc>
                <a:spcPct val="150000"/>
              </a:lnSpc>
              <a:buAutoNum type="alphaLcParenR"/>
            </a:pPr>
            <a:r>
              <a:rPr lang="en-CA">
                <a:solidFill>
                  <a:schemeClr val="tx1"/>
                </a:solidFill>
                <a:effectLst/>
                <a:latin typeface="Posterama" panose="020B0504020200020000" pitchFamily="34" charset="0"/>
                <a:cs typeface="Posterama" panose="020B0504020200020000" pitchFamily="34" charset="0"/>
              </a:rPr>
              <a:t>student knowledge</a:t>
            </a:r>
          </a:p>
          <a:p>
            <a:pPr marL="342900" indent="-342900">
              <a:lnSpc>
                <a:spcPct val="150000"/>
              </a:lnSpc>
              <a:buAutoNum type="alphaLcParenR"/>
            </a:pPr>
            <a:r>
              <a:rPr lang="en-CA">
                <a:solidFill>
                  <a:schemeClr val="tx1"/>
                </a:solidFill>
                <a:effectLst/>
                <a:latin typeface="Posterama" panose="020B0504020200020000" pitchFamily="34" charset="0"/>
                <a:cs typeface="Posterama" panose="020B0504020200020000" pitchFamily="34" charset="0"/>
              </a:rPr>
              <a:t>motivation to study</a:t>
            </a:r>
          </a:p>
          <a:p>
            <a:pPr marL="342900" indent="-342900">
              <a:lnSpc>
                <a:spcPct val="150000"/>
              </a:lnSpc>
              <a:buAutoNum type="alphaLcParenR"/>
            </a:pPr>
            <a:r>
              <a:rPr lang="en-CA">
                <a:solidFill>
                  <a:schemeClr val="tx1"/>
                </a:solidFill>
                <a:effectLst/>
                <a:latin typeface="Posterama" panose="020B0504020200020000" pitchFamily="34" charset="0"/>
                <a:cs typeface="Posterama" panose="020B0504020200020000" pitchFamily="34" charset="0"/>
              </a:rPr>
              <a:t>self-efficacy</a:t>
            </a:r>
            <a:endParaRPr lang="en-US">
              <a:solidFill>
                <a:schemeClr val="tx1"/>
              </a:solidFill>
              <a:latin typeface="Posterama" panose="020B0504020200020000" pitchFamily="34" charset="0"/>
              <a:cs typeface="Posterama" panose="020B0504020200020000" pitchFamily="34" charset="0"/>
            </a:endParaRPr>
          </a:p>
          <a:p>
            <a:endParaRPr lang="en-US"/>
          </a:p>
        </p:txBody>
      </p:sp>
      <p:sp>
        <p:nvSpPr>
          <p:cNvPr id="3" name="TextBox 2">
            <a:extLst>
              <a:ext uri="{FF2B5EF4-FFF2-40B4-BE49-F238E27FC236}">
                <a16:creationId xmlns:a16="http://schemas.microsoft.com/office/drawing/2014/main" id="{7ACEA6D1-1F3E-504E-2FDC-6833DF2A4C0D}"/>
              </a:ext>
            </a:extLst>
          </p:cNvPr>
          <p:cNvSpPr txBox="1"/>
          <p:nvPr/>
        </p:nvSpPr>
        <p:spPr>
          <a:xfrm>
            <a:off x="206563" y="5856396"/>
            <a:ext cx="6561796" cy="584775"/>
          </a:xfrm>
          <a:prstGeom prst="rect">
            <a:avLst/>
          </a:prstGeom>
          <a:noFill/>
        </p:spPr>
        <p:txBody>
          <a:bodyPr wrap="none" rtlCol="0">
            <a:spAutoFit/>
          </a:bodyPr>
          <a:lstStyle/>
          <a:p>
            <a:r>
              <a:rPr lang="en-CA" sz="1600" u="sng">
                <a:latin typeface="Posterama" panose="020B0504020200020000" pitchFamily="34" charset="0"/>
                <a:cs typeface="Posterama" panose="020B0504020200020000" pitchFamily="34" charset="0"/>
              </a:rPr>
              <a:t>Source</a:t>
            </a:r>
            <a:r>
              <a:rPr lang="en-CA" sz="1600">
                <a:latin typeface="Posterama" panose="020B0504020200020000" pitchFamily="34" charset="0"/>
                <a:cs typeface="Posterama" panose="020B0504020200020000" pitchFamily="34" charset="0"/>
              </a:rPr>
              <a:t>: Journal of Applied Learning and Teaching Vol.2 No.2 (2019) </a:t>
            </a:r>
          </a:p>
          <a:p>
            <a:endParaRPr lang="en-CA" sz="1600">
              <a:latin typeface="Posterama" panose="020B0504020200020000" pitchFamily="34" charset="0"/>
              <a:cs typeface="Posterama" panose="020B0504020200020000" pitchFamily="34" charset="0"/>
            </a:endParaRPr>
          </a:p>
        </p:txBody>
      </p:sp>
      <p:sp>
        <p:nvSpPr>
          <p:cNvPr id="26" name="TextBox 25">
            <a:extLst>
              <a:ext uri="{FF2B5EF4-FFF2-40B4-BE49-F238E27FC236}">
                <a16:creationId xmlns:a16="http://schemas.microsoft.com/office/drawing/2014/main" id="{0BA888C8-AEB9-5589-67B4-2D9F000D187E}"/>
              </a:ext>
            </a:extLst>
          </p:cNvPr>
          <p:cNvSpPr txBox="1"/>
          <p:nvPr/>
        </p:nvSpPr>
        <p:spPr>
          <a:xfrm>
            <a:off x="897711" y="2543950"/>
            <a:ext cx="2694039" cy="2862322"/>
          </a:xfrm>
          <a:prstGeom prst="rect">
            <a:avLst/>
          </a:prstGeom>
          <a:noFill/>
        </p:spPr>
        <p:txBody>
          <a:bodyPr wrap="square" rtlCol="0">
            <a:spAutoFit/>
          </a:bodyPr>
          <a:lstStyle/>
          <a:p>
            <a:pPr algn="ctr">
              <a:lnSpc>
                <a:spcPct val="150000"/>
              </a:lnSpc>
            </a:pPr>
            <a:r>
              <a:rPr lang="en-CA">
                <a:solidFill>
                  <a:schemeClr val="tx1"/>
                </a:solidFill>
                <a:effectLst/>
                <a:latin typeface="Posterama" panose="020B0504020200020000" pitchFamily="34" charset="0"/>
                <a:cs typeface="Posterama" panose="020B0504020200020000" pitchFamily="34" charset="0"/>
              </a:rPr>
              <a:t>“Provide engaging and interactive way for Gen Z students to learn and understand key biology concepts” </a:t>
            </a:r>
          </a:p>
          <a:p>
            <a:pPr algn="ctr">
              <a:lnSpc>
                <a:spcPct val="150000"/>
              </a:lnSpc>
            </a:pPr>
            <a:r>
              <a:rPr lang="en-CA">
                <a:solidFill>
                  <a:schemeClr val="tx1"/>
                </a:solidFill>
                <a:effectLst/>
                <a:latin typeface="Posterama" panose="020B0504020200020000" pitchFamily="34" charset="0"/>
                <a:cs typeface="Posterama" panose="020B0504020200020000" pitchFamily="34" charset="0"/>
              </a:rPr>
              <a:t>(Biggs et al., 2019)</a:t>
            </a:r>
            <a:endParaRPr lang="en-US">
              <a:solidFill>
                <a:schemeClr val="tx1"/>
              </a:solidFill>
              <a:latin typeface="Posterama" panose="020B0504020200020000" pitchFamily="34" charset="0"/>
              <a:cs typeface="Posterama" panose="020B0504020200020000" pitchFamily="34" charset="0"/>
            </a:endParaRPr>
          </a:p>
          <a:p>
            <a:endParaRPr lang="en-US"/>
          </a:p>
        </p:txBody>
      </p:sp>
      <p:sp>
        <p:nvSpPr>
          <p:cNvPr id="27" name="Triangle 26">
            <a:extLst>
              <a:ext uri="{FF2B5EF4-FFF2-40B4-BE49-F238E27FC236}">
                <a16:creationId xmlns:a16="http://schemas.microsoft.com/office/drawing/2014/main" id="{CF1556D1-AE0C-3FF7-FE87-28FE7D985D6E}"/>
              </a:ext>
            </a:extLst>
          </p:cNvPr>
          <p:cNvSpPr/>
          <p:nvPr/>
        </p:nvSpPr>
        <p:spPr>
          <a:xfrm>
            <a:off x="2029071" y="1447391"/>
            <a:ext cx="431321" cy="292587"/>
          </a:xfrm>
          <a:prstGeom prst="triangl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a:extLst>
              <a:ext uri="{FF2B5EF4-FFF2-40B4-BE49-F238E27FC236}">
                <a16:creationId xmlns:a16="http://schemas.microsoft.com/office/drawing/2014/main" id="{13C4E583-7391-A604-E4E9-B70583761D94}"/>
              </a:ext>
            </a:extLst>
          </p:cNvPr>
          <p:cNvSpPr/>
          <p:nvPr/>
        </p:nvSpPr>
        <p:spPr>
          <a:xfrm>
            <a:off x="5890171" y="1456912"/>
            <a:ext cx="431321" cy="292587"/>
          </a:xfrm>
          <a:prstGeom prst="triangl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A02EA1D-2A45-1863-99A0-0D8C284689F7}"/>
              </a:ext>
            </a:extLst>
          </p:cNvPr>
          <p:cNvGrpSpPr/>
          <p:nvPr/>
        </p:nvGrpSpPr>
        <p:grpSpPr>
          <a:xfrm>
            <a:off x="206563" y="6265522"/>
            <a:ext cx="11778874" cy="711880"/>
            <a:chOff x="206563" y="6265522"/>
            <a:chExt cx="11778874" cy="711880"/>
          </a:xfrm>
        </p:grpSpPr>
        <p:graphicFrame>
          <p:nvGraphicFramePr>
            <p:cNvPr id="16" name="Diagram 15">
              <a:extLst>
                <a:ext uri="{FF2B5EF4-FFF2-40B4-BE49-F238E27FC236}">
                  <a16:creationId xmlns:a16="http://schemas.microsoft.com/office/drawing/2014/main" id="{DDB1A783-5CAC-FA86-BB79-5A112719D2F5}"/>
                </a:ext>
              </a:extLst>
            </p:cNvPr>
            <p:cNvGraphicFramePr/>
            <p:nvPr>
              <p:extLst>
                <p:ext uri="{D42A27DB-BD31-4B8C-83A1-F6EECF244321}">
                  <p14:modId xmlns:p14="http://schemas.microsoft.com/office/powerpoint/2010/main" val="2677801525"/>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TextBox 16">
              <a:extLst>
                <a:ext uri="{FF2B5EF4-FFF2-40B4-BE49-F238E27FC236}">
                  <a16:creationId xmlns:a16="http://schemas.microsoft.com/office/drawing/2014/main" id="{030AC81C-53C9-2C1E-2C11-3B1B07DB1122}"/>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29" name="TextBox 28">
              <a:extLst>
                <a:ext uri="{FF2B5EF4-FFF2-40B4-BE49-F238E27FC236}">
                  <a16:creationId xmlns:a16="http://schemas.microsoft.com/office/drawing/2014/main" id="{0FEE3827-E927-CD7C-9656-DC3297BA090C}"/>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30" name="TextBox 29">
              <a:extLst>
                <a:ext uri="{FF2B5EF4-FFF2-40B4-BE49-F238E27FC236}">
                  <a16:creationId xmlns:a16="http://schemas.microsoft.com/office/drawing/2014/main" id="{12F1A80F-D60D-96CD-A84D-00AA64E8404D}"/>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latin typeface="Posterama" panose="020B0504020200020000" pitchFamily="34" charset="0"/>
                  <a:cs typeface="Posterama" panose="020B0504020200020000" pitchFamily="34" charset="0"/>
                </a:rPr>
                <a:t>Study</a:t>
              </a:r>
            </a:p>
            <a:p>
              <a:endParaRPr lang="en-US"/>
            </a:p>
          </p:txBody>
        </p:sp>
        <p:sp>
          <p:nvSpPr>
            <p:cNvPr id="31" name="TextBox 30">
              <a:extLst>
                <a:ext uri="{FF2B5EF4-FFF2-40B4-BE49-F238E27FC236}">
                  <a16:creationId xmlns:a16="http://schemas.microsoft.com/office/drawing/2014/main" id="{C6D2F1CE-F217-8859-E7AD-1E3ABF94BB84}"/>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146072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20" grpId="0"/>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C518-AFBF-0D4B-9F28-3A1C26481B92}"/>
              </a:ext>
            </a:extLst>
          </p:cNvPr>
          <p:cNvSpPr>
            <a:spLocks noGrp="1"/>
          </p:cNvSpPr>
          <p:nvPr>
            <p:ph type="title"/>
          </p:nvPr>
        </p:nvSpPr>
        <p:spPr>
          <a:xfrm>
            <a:off x="269386" y="146282"/>
            <a:ext cx="10515600" cy="1091694"/>
          </a:xfrm>
        </p:spPr>
        <p:txBody>
          <a:bodyPr>
            <a:normAutofit/>
          </a:bodyPr>
          <a:lstStyle/>
          <a:p>
            <a:r>
              <a:rPr lang="en-US" sz="4000">
                <a:latin typeface="Posterama" panose="020B0504020200020000" pitchFamily="34" charset="0"/>
                <a:cs typeface="Posterama" panose="020B0504020200020000" pitchFamily="34" charset="0"/>
              </a:rPr>
              <a:t>Virtual Lab Simulation – Supporting Study: </a:t>
            </a:r>
          </a:p>
        </p:txBody>
      </p:sp>
      <p:sp>
        <p:nvSpPr>
          <p:cNvPr id="5" name="Rectangle 4">
            <a:extLst>
              <a:ext uri="{FF2B5EF4-FFF2-40B4-BE49-F238E27FC236}">
                <a16:creationId xmlns:a16="http://schemas.microsoft.com/office/drawing/2014/main" id="{BDE7C689-E64D-2AD6-08ED-8DDBD8DC4F1B}"/>
              </a:ext>
            </a:extLst>
          </p:cNvPr>
          <p:cNvSpPr/>
          <p:nvPr/>
        </p:nvSpPr>
        <p:spPr>
          <a:xfrm>
            <a:off x="5951099" y="1555860"/>
            <a:ext cx="5835316" cy="3769452"/>
          </a:xfrm>
          <a:prstGeom prst="rect">
            <a:avLst/>
          </a:prstGeom>
          <a:noFill/>
          <a:ln w="19050">
            <a:solidFill>
              <a:srgbClr val="89BDAE"/>
            </a:solidFill>
          </a:ln>
          <a:effectLst>
            <a:outerShdw blurRad="405355" dist="38100" dir="2700000" algn="tl" rotWithShape="0">
              <a:srgbClr val="89BDAE">
                <a:alpha val="7078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66B03315-F005-7C89-7B29-E4B369D06AFC}"/>
              </a:ext>
            </a:extLst>
          </p:cNvPr>
          <p:cNvGraphicFramePr/>
          <p:nvPr>
            <p:extLst>
              <p:ext uri="{D42A27DB-BD31-4B8C-83A1-F6EECF244321}">
                <p14:modId xmlns:p14="http://schemas.microsoft.com/office/powerpoint/2010/main" val="3677745186"/>
              </p:ext>
            </p:extLst>
          </p:nvPr>
        </p:nvGraphicFramePr>
        <p:xfrm>
          <a:off x="6408915" y="1879621"/>
          <a:ext cx="4919685" cy="3445692"/>
        </p:xfrm>
        <a:graphic>
          <a:graphicData uri="http://schemas.openxmlformats.org/drawingml/2006/chart">
            <c:chart xmlns:c="http://schemas.openxmlformats.org/drawingml/2006/chart" xmlns:r="http://schemas.openxmlformats.org/officeDocument/2006/relationships" r:id="rId3"/>
          </a:graphicData>
        </a:graphic>
      </p:graphicFrame>
      <p:sp>
        <p:nvSpPr>
          <p:cNvPr id="7" name="Chevron 6">
            <a:extLst>
              <a:ext uri="{FF2B5EF4-FFF2-40B4-BE49-F238E27FC236}">
                <a16:creationId xmlns:a16="http://schemas.microsoft.com/office/drawing/2014/main" id="{35C5F156-EF08-94B5-77CF-91C18718F409}"/>
              </a:ext>
            </a:extLst>
          </p:cNvPr>
          <p:cNvSpPr/>
          <p:nvPr/>
        </p:nvSpPr>
        <p:spPr>
          <a:xfrm>
            <a:off x="5413593" y="3305528"/>
            <a:ext cx="227185" cy="593766"/>
          </a:xfrm>
          <a:prstGeom prst="chevron">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entagon 7">
            <a:extLst>
              <a:ext uri="{FF2B5EF4-FFF2-40B4-BE49-F238E27FC236}">
                <a16:creationId xmlns:a16="http://schemas.microsoft.com/office/drawing/2014/main" id="{DC6C56C6-E622-0F00-8539-C80E7FBD9DD2}"/>
              </a:ext>
            </a:extLst>
          </p:cNvPr>
          <p:cNvSpPr/>
          <p:nvPr/>
        </p:nvSpPr>
        <p:spPr>
          <a:xfrm>
            <a:off x="5951100" y="1468730"/>
            <a:ext cx="2061307" cy="305201"/>
          </a:xfrm>
          <a:prstGeom prst="homePlat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osterama" panose="020B0504020200020000" pitchFamily="34" charset="0"/>
                <a:cs typeface="Posterama" panose="020B0504020200020000" pitchFamily="34" charset="0"/>
              </a:rPr>
              <a:t>Survey Results</a:t>
            </a:r>
          </a:p>
        </p:txBody>
      </p:sp>
      <p:sp>
        <p:nvSpPr>
          <p:cNvPr id="9" name="Rectangle 8">
            <a:extLst>
              <a:ext uri="{FF2B5EF4-FFF2-40B4-BE49-F238E27FC236}">
                <a16:creationId xmlns:a16="http://schemas.microsoft.com/office/drawing/2014/main" id="{6FB52422-21AC-20CF-F670-13CA03995934}"/>
              </a:ext>
            </a:extLst>
          </p:cNvPr>
          <p:cNvSpPr/>
          <p:nvPr/>
        </p:nvSpPr>
        <p:spPr>
          <a:xfrm>
            <a:off x="616526" y="1597240"/>
            <a:ext cx="4580951" cy="4010649"/>
          </a:xfrm>
          <a:prstGeom prst="rect">
            <a:avLst/>
          </a:prstGeom>
          <a:solidFill>
            <a:srgbClr val="FFD87F">
              <a:alpha val="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061455B-D8E7-C9AF-B656-6FBF6BB81100}"/>
                  </a:ext>
                </a:extLst>
              </p:cNvPr>
              <p:cNvSpPr/>
              <p:nvPr/>
            </p:nvSpPr>
            <p:spPr>
              <a:xfrm>
                <a:off x="616114" y="1294052"/>
                <a:ext cx="4557253" cy="387502"/>
              </a:xfrm>
              <a:prstGeom prst="rect">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osterama" panose="020B0504020200020000" pitchFamily="34" charset="0"/>
                    <a:cs typeface="Posterama" panose="020B0504020200020000" pitchFamily="34" charset="0"/>
                  </a:rPr>
                  <a:t>Survey Questions</a:t>
                </a:r>
                <a14:m>
                  <m:oMath xmlns:m="http://schemas.openxmlformats.org/officeDocument/2006/math">
                    <m:sSup>
                      <m:sSupPr>
                        <m:ctrlPr>
                          <a:rPr lang="en-CA" sz="1800" b="1" i="1" smtClean="0">
                            <a:solidFill>
                              <a:schemeClr val="dk1"/>
                            </a:solidFill>
                            <a:latin typeface="Cambria Math" panose="02040503050406030204" pitchFamily="18" charset="0"/>
                            <a:cs typeface="Posterama" panose="020B0504020200020000" pitchFamily="34" charset="0"/>
                            <a:sym typeface="Fira Sans"/>
                          </a:rPr>
                        </m:ctrlPr>
                      </m:sSupPr>
                      <m:e>
                        <m:r>
                          <a:rPr lang="en-CA" sz="1800" b="1" i="1" smtClean="0">
                            <a:solidFill>
                              <a:schemeClr val="dk1"/>
                            </a:solidFill>
                            <a:latin typeface="Cambria Math" panose="02040503050406030204" pitchFamily="18" charset="0"/>
                            <a:cs typeface="Posterama" panose="020B0504020200020000" pitchFamily="34" charset="0"/>
                            <a:sym typeface="Fira Sans"/>
                          </a:rPr>
                          <m:t> </m:t>
                        </m:r>
                      </m:e>
                      <m:sup>
                        <m:r>
                          <a:rPr lang="en-CA" sz="1800" b="1" i="1" smtClean="0">
                            <a:solidFill>
                              <a:schemeClr val="dk1"/>
                            </a:solidFill>
                            <a:latin typeface="Cambria Math" panose="02040503050406030204" pitchFamily="18" charset="0"/>
                            <a:cs typeface="Posterama" panose="020B0504020200020000" pitchFamily="34" charset="0"/>
                            <a:sym typeface="Fira Sans"/>
                          </a:rPr>
                          <m:t>𝟐</m:t>
                        </m:r>
                      </m:sup>
                    </m:sSup>
                  </m:oMath>
                </a14:m>
                <a:endParaRPr lang="en-US">
                  <a:solidFill>
                    <a:schemeClr val="tx1"/>
                  </a:solidFill>
                  <a:latin typeface="Posterama" panose="020B0504020200020000" pitchFamily="34" charset="0"/>
                  <a:cs typeface="Posterama" panose="020B0504020200020000" pitchFamily="34" charset="0"/>
                </a:endParaRPr>
              </a:p>
            </p:txBody>
          </p:sp>
        </mc:Choice>
        <mc:Fallback xmlns="">
          <p:sp>
            <p:nvSpPr>
              <p:cNvPr id="10" name="Rectangle 9">
                <a:extLst>
                  <a:ext uri="{FF2B5EF4-FFF2-40B4-BE49-F238E27FC236}">
                    <a16:creationId xmlns:a16="http://schemas.microsoft.com/office/drawing/2014/main" id="{1061455B-D8E7-C9AF-B656-6FBF6BB81100}"/>
                  </a:ext>
                </a:extLst>
              </p:cNvPr>
              <p:cNvSpPr>
                <a:spLocks noRot="1" noChangeAspect="1" noMove="1" noResize="1" noEditPoints="1" noAdjustHandles="1" noChangeArrowheads="1" noChangeShapeType="1" noTextEdit="1"/>
              </p:cNvSpPr>
              <p:nvPr/>
            </p:nvSpPr>
            <p:spPr>
              <a:xfrm>
                <a:off x="616114" y="1294052"/>
                <a:ext cx="4557253" cy="387502"/>
              </a:xfrm>
              <a:prstGeom prst="rect">
                <a:avLst/>
              </a:prstGeom>
              <a:blipFill>
                <a:blip r:embed="rId4"/>
                <a:stretch>
                  <a:fillRect t="-1515" b="-22727"/>
                </a:stretch>
              </a:blipFill>
              <a:ln>
                <a:solidFill>
                  <a:srgbClr val="FFD87F"/>
                </a:solidFill>
              </a:ln>
            </p:spPr>
            <p:txBody>
              <a:bodyPr/>
              <a:lstStyle/>
              <a:p>
                <a:r>
                  <a:rPr lang="en-CA">
                    <a:noFill/>
                  </a:rPr>
                  <a:t> </a:t>
                </a:r>
              </a:p>
            </p:txBody>
          </p:sp>
        </mc:Fallback>
      </mc:AlternateContent>
      <p:sp>
        <p:nvSpPr>
          <p:cNvPr id="11" name="Google Shape;2240;p44">
            <a:extLst>
              <a:ext uri="{FF2B5EF4-FFF2-40B4-BE49-F238E27FC236}">
                <a16:creationId xmlns:a16="http://schemas.microsoft.com/office/drawing/2014/main" id="{9419CB16-509F-B9CF-0E02-D4EB440E8D71}"/>
              </a:ext>
            </a:extLst>
          </p:cNvPr>
          <p:cNvSpPr/>
          <p:nvPr/>
        </p:nvSpPr>
        <p:spPr>
          <a:xfrm flipH="1">
            <a:off x="728572" y="1921001"/>
            <a:ext cx="377762" cy="344417"/>
          </a:xfrm>
          <a:prstGeom prst="ellipse">
            <a:avLst/>
          </a:prstGeom>
          <a:solidFill>
            <a:srgbClr val="FFD87F"/>
          </a:solidFill>
          <a:ln>
            <a:noFill/>
          </a:ln>
        </p:spPr>
        <p:txBody>
          <a:bodyPr spcFirstLastPara="1" wrap="square" lIns="121900" tIns="121900" rIns="121900" bIns="121900" anchor="ctr" anchorCtr="0">
            <a:noAutofit/>
          </a:bodyPr>
          <a:lstStyle/>
          <a:p>
            <a:pPr algn="ctr"/>
            <a:r>
              <a:rPr lang="en-CA" sz="1600">
                <a:latin typeface="Posterama" panose="020B0504020200020000" pitchFamily="34" charset="0"/>
                <a:cs typeface="Posterama" panose="020B0504020200020000" pitchFamily="34" charset="0"/>
              </a:rPr>
              <a:t>1</a:t>
            </a:r>
            <a:endParaRPr sz="1600">
              <a:latin typeface="Posterama" panose="020B0504020200020000" pitchFamily="34" charset="0"/>
              <a:cs typeface="Posterama" panose="020B0504020200020000" pitchFamily="34" charset="0"/>
            </a:endParaRPr>
          </a:p>
        </p:txBody>
      </p:sp>
      <p:sp>
        <p:nvSpPr>
          <p:cNvPr id="12" name="Google Shape;2240;p44">
            <a:extLst>
              <a:ext uri="{FF2B5EF4-FFF2-40B4-BE49-F238E27FC236}">
                <a16:creationId xmlns:a16="http://schemas.microsoft.com/office/drawing/2014/main" id="{3C0CA619-C6A8-DF1D-302F-0A030C5F2E3F}"/>
              </a:ext>
            </a:extLst>
          </p:cNvPr>
          <p:cNvSpPr/>
          <p:nvPr/>
        </p:nvSpPr>
        <p:spPr>
          <a:xfrm flipH="1">
            <a:off x="728570" y="2715659"/>
            <a:ext cx="377762" cy="344417"/>
          </a:xfrm>
          <a:prstGeom prst="ellipse">
            <a:avLst/>
          </a:prstGeom>
          <a:solidFill>
            <a:srgbClr val="FFD87F"/>
          </a:solidFill>
          <a:ln>
            <a:noFill/>
          </a:ln>
        </p:spPr>
        <p:txBody>
          <a:bodyPr spcFirstLastPara="1" wrap="square" lIns="121900" tIns="121900" rIns="121900" bIns="121900" anchor="ctr" anchorCtr="0">
            <a:noAutofit/>
          </a:bodyPr>
          <a:lstStyle/>
          <a:p>
            <a:pPr algn="ctr"/>
            <a:r>
              <a:rPr lang="en-CA" sz="1600">
                <a:latin typeface="Posterama" panose="020B0504020200020000" pitchFamily="34" charset="0"/>
                <a:cs typeface="Posterama" panose="020B0504020200020000" pitchFamily="34" charset="0"/>
              </a:rPr>
              <a:t>2</a:t>
            </a:r>
            <a:endParaRPr>
              <a:latin typeface="Posterama" panose="020B0504020200020000" pitchFamily="34" charset="0"/>
              <a:cs typeface="Posterama" panose="020B0504020200020000" pitchFamily="34" charset="0"/>
            </a:endParaRPr>
          </a:p>
        </p:txBody>
      </p:sp>
      <p:sp>
        <p:nvSpPr>
          <p:cNvPr id="13" name="Google Shape;2240;p44">
            <a:extLst>
              <a:ext uri="{FF2B5EF4-FFF2-40B4-BE49-F238E27FC236}">
                <a16:creationId xmlns:a16="http://schemas.microsoft.com/office/drawing/2014/main" id="{B4D0572E-C5FB-AECA-F6FA-6BB81A9754B5}"/>
              </a:ext>
            </a:extLst>
          </p:cNvPr>
          <p:cNvSpPr/>
          <p:nvPr/>
        </p:nvSpPr>
        <p:spPr>
          <a:xfrm flipH="1">
            <a:off x="728570" y="3430203"/>
            <a:ext cx="377762" cy="344417"/>
          </a:xfrm>
          <a:prstGeom prst="ellipse">
            <a:avLst/>
          </a:prstGeom>
          <a:solidFill>
            <a:srgbClr val="FFD87F"/>
          </a:solidFill>
          <a:ln>
            <a:noFill/>
          </a:ln>
        </p:spPr>
        <p:txBody>
          <a:bodyPr spcFirstLastPara="1" wrap="square" lIns="121900" tIns="121900" rIns="121900" bIns="121900" anchor="ctr" anchorCtr="0">
            <a:noAutofit/>
          </a:bodyPr>
          <a:lstStyle/>
          <a:p>
            <a:pPr algn="ctr"/>
            <a:r>
              <a:rPr lang="en-CA" sz="1600">
                <a:latin typeface="Posterama" panose="020B0504020200020000" pitchFamily="34" charset="0"/>
                <a:cs typeface="Posterama" panose="020B0504020200020000" pitchFamily="34" charset="0"/>
              </a:rPr>
              <a:t>3</a:t>
            </a:r>
            <a:endParaRPr sz="1600">
              <a:latin typeface="Posterama" panose="020B0504020200020000" pitchFamily="34" charset="0"/>
              <a:cs typeface="Posterama" panose="020B0504020200020000" pitchFamily="34" charset="0"/>
            </a:endParaRPr>
          </a:p>
        </p:txBody>
      </p:sp>
      <p:sp>
        <p:nvSpPr>
          <p:cNvPr id="14" name="Google Shape;2240;p44">
            <a:extLst>
              <a:ext uri="{FF2B5EF4-FFF2-40B4-BE49-F238E27FC236}">
                <a16:creationId xmlns:a16="http://schemas.microsoft.com/office/drawing/2014/main" id="{8664DD66-8D1C-A0B5-1441-2147D36AEDD4}"/>
              </a:ext>
            </a:extLst>
          </p:cNvPr>
          <p:cNvSpPr/>
          <p:nvPr/>
        </p:nvSpPr>
        <p:spPr>
          <a:xfrm flipH="1">
            <a:off x="728570" y="4288239"/>
            <a:ext cx="377762" cy="344417"/>
          </a:xfrm>
          <a:prstGeom prst="ellipse">
            <a:avLst/>
          </a:prstGeom>
          <a:solidFill>
            <a:srgbClr val="FFD87F"/>
          </a:solidFill>
          <a:ln>
            <a:noFill/>
          </a:ln>
        </p:spPr>
        <p:txBody>
          <a:bodyPr spcFirstLastPara="1" wrap="square" lIns="121900" tIns="121900" rIns="121900" bIns="121900" anchor="ctr" anchorCtr="0">
            <a:noAutofit/>
          </a:bodyPr>
          <a:lstStyle/>
          <a:p>
            <a:pPr algn="ctr"/>
            <a:r>
              <a:rPr lang="en-CA" sz="1600">
                <a:latin typeface="Posterama" panose="020B0504020200020000" pitchFamily="34" charset="0"/>
                <a:cs typeface="Posterama" panose="020B0504020200020000" pitchFamily="34" charset="0"/>
              </a:rPr>
              <a:t>4</a:t>
            </a:r>
            <a:endParaRPr sz="1600">
              <a:latin typeface="Posterama" panose="020B0504020200020000" pitchFamily="34" charset="0"/>
              <a:cs typeface="Posterama" panose="020B0504020200020000" pitchFamily="34" charset="0"/>
            </a:endParaRPr>
          </a:p>
        </p:txBody>
      </p:sp>
      <p:sp>
        <p:nvSpPr>
          <p:cNvPr id="15" name="Google Shape;2240;p44">
            <a:extLst>
              <a:ext uri="{FF2B5EF4-FFF2-40B4-BE49-F238E27FC236}">
                <a16:creationId xmlns:a16="http://schemas.microsoft.com/office/drawing/2014/main" id="{5F177595-2099-3FE6-3425-38BED1C3D238}"/>
              </a:ext>
            </a:extLst>
          </p:cNvPr>
          <p:cNvSpPr/>
          <p:nvPr/>
        </p:nvSpPr>
        <p:spPr>
          <a:xfrm flipH="1">
            <a:off x="728570" y="5184738"/>
            <a:ext cx="377762" cy="344417"/>
          </a:xfrm>
          <a:prstGeom prst="ellipse">
            <a:avLst/>
          </a:prstGeom>
          <a:solidFill>
            <a:srgbClr val="FFD87F"/>
          </a:solidFill>
          <a:ln>
            <a:noFill/>
          </a:ln>
        </p:spPr>
        <p:txBody>
          <a:bodyPr spcFirstLastPara="1" wrap="square" lIns="121900" tIns="121900" rIns="121900" bIns="121900" anchor="ctr" anchorCtr="0">
            <a:noAutofit/>
          </a:bodyPr>
          <a:lstStyle/>
          <a:p>
            <a:pPr algn="ctr"/>
            <a:r>
              <a:rPr lang="en-CA" sz="1600">
                <a:latin typeface="Posterama" panose="020B0504020200020000" pitchFamily="34" charset="0"/>
                <a:cs typeface="Posterama" panose="020B0504020200020000" pitchFamily="34" charset="0"/>
              </a:rPr>
              <a:t>5</a:t>
            </a:r>
            <a:endParaRPr sz="1600">
              <a:latin typeface="Posterama" panose="020B0504020200020000" pitchFamily="34" charset="0"/>
              <a:cs typeface="Posterama" panose="020B0504020200020000" pitchFamily="34" charset="0"/>
            </a:endParaRPr>
          </a:p>
        </p:txBody>
      </p:sp>
      <p:sp>
        <p:nvSpPr>
          <p:cNvPr id="16" name="TextBox 15">
            <a:extLst>
              <a:ext uri="{FF2B5EF4-FFF2-40B4-BE49-F238E27FC236}">
                <a16:creationId xmlns:a16="http://schemas.microsoft.com/office/drawing/2014/main" id="{04FB9F03-51D8-DC99-4AA1-F68A2A3D31B1}"/>
              </a:ext>
            </a:extLst>
          </p:cNvPr>
          <p:cNvSpPr txBox="1"/>
          <p:nvPr/>
        </p:nvSpPr>
        <p:spPr>
          <a:xfrm>
            <a:off x="1352667" y="1823247"/>
            <a:ext cx="3662156" cy="846386"/>
          </a:xfrm>
          <a:prstGeom prst="rect">
            <a:avLst/>
          </a:prstGeom>
          <a:noFill/>
        </p:spPr>
        <p:txBody>
          <a:bodyPr wrap="square" rtlCol="0">
            <a:spAutoFit/>
          </a:bodyPr>
          <a:lstStyle/>
          <a:p>
            <a:r>
              <a:rPr lang="en-US" sz="1600" b="0" i="0">
                <a:solidFill>
                  <a:schemeClr val="tx1"/>
                </a:solidFill>
                <a:latin typeface="Posterama" panose="020B0504020200020000" pitchFamily="34" charset="0"/>
                <a:cs typeface="Posterama" panose="020B0504020200020000" pitchFamily="34" charset="0"/>
              </a:rPr>
              <a:t>I gained relevant knowledge by using the simulation </a:t>
            </a:r>
          </a:p>
          <a:p>
            <a:endParaRPr lang="en-US" sz="1700"/>
          </a:p>
        </p:txBody>
      </p:sp>
      <p:sp>
        <p:nvSpPr>
          <p:cNvPr id="17" name="TextBox 16">
            <a:extLst>
              <a:ext uri="{FF2B5EF4-FFF2-40B4-BE49-F238E27FC236}">
                <a16:creationId xmlns:a16="http://schemas.microsoft.com/office/drawing/2014/main" id="{9640527A-15B9-265A-B893-7CA30803565A}"/>
              </a:ext>
            </a:extLst>
          </p:cNvPr>
          <p:cNvSpPr txBox="1"/>
          <p:nvPr/>
        </p:nvSpPr>
        <p:spPr>
          <a:xfrm>
            <a:off x="1348843" y="2617904"/>
            <a:ext cx="3442385" cy="600164"/>
          </a:xfrm>
          <a:prstGeom prst="rect">
            <a:avLst/>
          </a:prstGeom>
          <a:noFill/>
        </p:spPr>
        <p:txBody>
          <a:bodyPr wrap="square" rtlCol="0" anchor="ctr">
            <a:spAutoFit/>
          </a:bodyPr>
          <a:lstStyle/>
          <a:p>
            <a:r>
              <a:rPr lang="en-US" sz="1600" b="0" i="0">
                <a:solidFill>
                  <a:schemeClr val="tx1"/>
                </a:solidFill>
                <a:latin typeface="Posterama" panose="020B0504020200020000" pitchFamily="34" charset="0"/>
                <a:cs typeface="Posterama" panose="020B0504020200020000" pitchFamily="34" charset="0"/>
              </a:rPr>
              <a:t>I found the simulation motivating </a:t>
            </a:r>
          </a:p>
          <a:p>
            <a:endParaRPr lang="en-US" sz="1700"/>
          </a:p>
        </p:txBody>
      </p:sp>
      <p:sp>
        <p:nvSpPr>
          <p:cNvPr id="18" name="TextBox 17">
            <a:extLst>
              <a:ext uri="{FF2B5EF4-FFF2-40B4-BE49-F238E27FC236}">
                <a16:creationId xmlns:a16="http://schemas.microsoft.com/office/drawing/2014/main" id="{5C0F4033-3240-E579-F66C-83B33186ACAA}"/>
              </a:ext>
            </a:extLst>
          </p:cNvPr>
          <p:cNvSpPr txBox="1"/>
          <p:nvPr/>
        </p:nvSpPr>
        <p:spPr>
          <a:xfrm>
            <a:off x="1352665" y="3270715"/>
            <a:ext cx="3662158" cy="846386"/>
          </a:xfrm>
          <a:prstGeom prst="rect">
            <a:avLst/>
          </a:prstGeom>
          <a:noFill/>
        </p:spPr>
        <p:txBody>
          <a:bodyPr wrap="square" rtlCol="0">
            <a:spAutoFit/>
          </a:bodyPr>
          <a:lstStyle/>
          <a:p>
            <a:r>
              <a:rPr lang="en-US" sz="1600" b="0" i="0">
                <a:solidFill>
                  <a:schemeClr val="tx1"/>
                </a:solidFill>
                <a:latin typeface="Posterama" panose="020B0504020200020000" pitchFamily="34" charset="0"/>
                <a:cs typeface="Posterama" panose="020B0504020200020000" pitchFamily="34" charset="0"/>
              </a:rPr>
              <a:t>I feel more confident about my lab skills after the simulation</a:t>
            </a:r>
          </a:p>
          <a:p>
            <a:endParaRPr lang="en-US" sz="1700"/>
          </a:p>
        </p:txBody>
      </p:sp>
      <p:sp>
        <p:nvSpPr>
          <p:cNvPr id="19" name="TextBox 18">
            <a:extLst>
              <a:ext uri="{FF2B5EF4-FFF2-40B4-BE49-F238E27FC236}">
                <a16:creationId xmlns:a16="http://schemas.microsoft.com/office/drawing/2014/main" id="{F3D2373F-AACE-6BBE-B314-EE3BAA404838}"/>
              </a:ext>
            </a:extLst>
          </p:cNvPr>
          <p:cNvSpPr txBox="1"/>
          <p:nvPr/>
        </p:nvSpPr>
        <p:spPr>
          <a:xfrm>
            <a:off x="1351903" y="4079391"/>
            <a:ext cx="3618389" cy="1092607"/>
          </a:xfrm>
          <a:prstGeom prst="rect">
            <a:avLst/>
          </a:prstGeom>
          <a:noFill/>
        </p:spPr>
        <p:txBody>
          <a:bodyPr wrap="square" rtlCol="0">
            <a:spAutoFit/>
          </a:bodyPr>
          <a:lstStyle/>
          <a:p>
            <a:r>
              <a:rPr lang="en-US" sz="1600" b="0" i="0">
                <a:solidFill>
                  <a:schemeClr val="tx1"/>
                </a:solidFill>
                <a:latin typeface="Posterama" panose="020B0504020200020000" pitchFamily="34" charset="0"/>
                <a:cs typeface="Posterama" panose="020B0504020200020000" pitchFamily="34" charset="0"/>
              </a:rPr>
              <a:t>I feel that I can apply what I have learned in the simulation to real world cases </a:t>
            </a:r>
          </a:p>
          <a:p>
            <a:endParaRPr lang="en-US" sz="1700"/>
          </a:p>
        </p:txBody>
      </p:sp>
      <p:sp>
        <p:nvSpPr>
          <p:cNvPr id="20" name="TextBox 19">
            <a:extLst>
              <a:ext uri="{FF2B5EF4-FFF2-40B4-BE49-F238E27FC236}">
                <a16:creationId xmlns:a16="http://schemas.microsoft.com/office/drawing/2014/main" id="{8831B6FC-0E92-82ED-B467-4E3166D284DA}"/>
              </a:ext>
            </a:extLst>
          </p:cNvPr>
          <p:cNvSpPr txBox="1"/>
          <p:nvPr/>
        </p:nvSpPr>
        <p:spPr>
          <a:xfrm>
            <a:off x="1330631" y="5044618"/>
            <a:ext cx="3442385" cy="846386"/>
          </a:xfrm>
          <a:prstGeom prst="rect">
            <a:avLst/>
          </a:prstGeom>
          <a:noFill/>
        </p:spPr>
        <p:txBody>
          <a:bodyPr wrap="square" rtlCol="0">
            <a:spAutoFit/>
          </a:bodyPr>
          <a:lstStyle/>
          <a:p>
            <a:r>
              <a:rPr lang="en-US" sz="1600" b="0" i="0">
                <a:solidFill>
                  <a:schemeClr val="tx1"/>
                </a:solidFill>
                <a:latin typeface="Posterama" panose="020B0504020200020000" pitchFamily="34" charset="0"/>
                <a:cs typeface="Posterama" panose="020B0504020200020000" pitchFamily="34" charset="0"/>
              </a:rPr>
              <a:t>In general, I was pleased with the simulation </a:t>
            </a:r>
          </a:p>
          <a:p>
            <a:endParaRPr lang="en-US" sz="1700"/>
          </a:p>
        </p:txBody>
      </p:sp>
      <p:sp>
        <p:nvSpPr>
          <p:cNvPr id="21" name="Rectangle 20">
            <a:extLst>
              <a:ext uri="{FF2B5EF4-FFF2-40B4-BE49-F238E27FC236}">
                <a16:creationId xmlns:a16="http://schemas.microsoft.com/office/drawing/2014/main" id="{6EB019A9-A003-3E7E-567F-B1A1C36143C7}"/>
              </a:ext>
            </a:extLst>
          </p:cNvPr>
          <p:cNvSpPr/>
          <p:nvPr/>
        </p:nvSpPr>
        <p:spPr>
          <a:xfrm>
            <a:off x="719909" y="5707313"/>
            <a:ext cx="11026376" cy="462790"/>
          </a:xfrm>
          <a:prstGeom prst="rect">
            <a:avLst/>
          </a:prstGeom>
          <a:noFill/>
          <a:ln>
            <a:solidFill>
              <a:srgbClr val="457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osterama" panose="020B0504020200020000" pitchFamily="34" charset="0"/>
                <a:cs typeface="Posterama" panose="020B0504020200020000" pitchFamily="34" charset="0"/>
              </a:rPr>
              <a:t>Simulation clearly encourages consistent engagement, real-world application, and motivation</a:t>
            </a:r>
          </a:p>
        </p:txBody>
      </p:sp>
      <p:sp>
        <p:nvSpPr>
          <p:cNvPr id="31" name="TextBox 30">
            <a:extLst>
              <a:ext uri="{FF2B5EF4-FFF2-40B4-BE49-F238E27FC236}">
                <a16:creationId xmlns:a16="http://schemas.microsoft.com/office/drawing/2014/main" id="{54DA6234-FFBF-0659-C9C4-C492096042AD}"/>
              </a:ext>
            </a:extLst>
          </p:cNvPr>
          <p:cNvSpPr txBox="1"/>
          <p:nvPr/>
        </p:nvSpPr>
        <p:spPr>
          <a:xfrm>
            <a:off x="7987822" y="5316558"/>
            <a:ext cx="6118860" cy="381323"/>
          </a:xfrm>
          <a:prstGeom prst="rect">
            <a:avLst/>
          </a:prstGeom>
          <a:noFill/>
        </p:spPr>
        <p:txBody>
          <a:bodyPr wrap="square">
            <a:spAutoFit/>
          </a:bodyPr>
          <a:lstStyle/>
          <a:p>
            <a:pPr algn="ctr">
              <a:lnSpc>
                <a:spcPct val="150000"/>
              </a:lnSpc>
            </a:pPr>
            <a:r>
              <a:rPr lang="en-CA" sz="1400">
                <a:solidFill>
                  <a:schemeClr val="tx1"/>
                </a:solidFill>
                <a:effectLst/>
                <a:latin typeface="Posterama" panose="020B0504020200020000" pitchFamily="34" charset="0"/>
                <a:cs typeface="Posterama" panose="020B0504020200020000" pitchFamily="34" charset="0"/>
              </a:rPr>
              <a:t>(Biggs et al., 2019)</a:t>
            </a:r>
            <a:endParaRPr lang="en-US" sz="1400">
              <a:solidFill>
                <a:schemeClr val="tx1"/>
              </a:solidFill>
              <a:latin typeface="Posterama" panose="020B0504020200020000" pitchFamily="34" charset="0"/>
              <a:cs typeface="Posterama" panose="020B0504020200020000" pitchFamily="34" charset="0"/>
            </a:endParaRPr>
          </a:p>
        </p:txBody>
      </p:sp>
      <p:grpSp>
        <p:nvGrpSpPr>
          <p:cNvPr id="22" name="Group 21">
            <a:extLst>
              <a:ext uri="{FF2B5EF4-FFF2-40B4-BE49-F238E27FC236}">
                <a16:creationId xmlns:a16="http://schemas.microsoft.com/office/drawing/2014/main" id="{B413FB2F-173E-3DC3-C72F-80144AD7C739}"/>
              </a:ext>
            </a:extLst>
          </p:cNvPr>
          <p:cNvGrpSpPr/>
          <p:nvPr/>
        </p:nvGrpSpPr>
        <p:grpSpPr>
          <a:xfrm>
            <a:off x="206563" y="6265522"/>
            <a:ext cx="11778874" cy="711880"/>
            <a:chOff x="206563" y="6265522"/>
            <a:chExt cx="11778874" cy="711880"/>
          </a:xfrm>
        </p:grpSpPr>
        <p:graphicFrame>
          <p:nvGraphicFramePr>
            <p:cNvPr id="23" name="Diagram 22">
              <a:extLst>
                <a:ext uri="{FF2B5EF4-FFF2-40B4-BE49-F238E27FC236}">
                  <a16:creationId xmlns:a16="http://schemas.microsoft.com/office/drawing/2014/main" id="{8D8C5D90-8793-1707-E2C6-9BBB218EE8B8}"/>
                </a:ext>
              </a:extLst>
            </p:cNvPr>
            <p:cNvGraphicFramePr/>
            <p:nvPr>
              <p:extLst>
                <p:ext uri="{D42A27DB-BD31-4B8C-83A1-F6EECF244321}">
                  <p14:modId xmlns:p14="http://schemas.microsoft.com/office/powerpoint/2010/main" val="2188780305"/>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TextBox 23">
              <a:extLst>
                <a:ext uri="{FF2B5EF4-FFF2-40B4-BE49-F238E27FC236}">
                  <a16:creationId xmlns:a16="http://schemas.microsoft.com/office/drawing/2014/main" id="{1B4B02C7-AEC3-D16B-76DA-2BD5E1E10052}"/>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25" name="TextBox 24">
              <a:extLst>
                <a:ext uri="{FF2B5EF4-FFF2-40B4-BE49-F238E27FC236}">
                  <a16:creationId xmlns:a16="http://schemas.microsoft.com/office/drawing/2014/main" id="{84ADB88D-11D3-A579-4DF4-6E99CCF65AB2}"/>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26" name="TextBox 25">
              <a:extLst>
                <a:ext uri="{FF2B5EF4-FFF2-40B4-BE49-F238E27FC236}">
                  <a16:creationId xmlns:a16="http://schemas.microsoft.com/office/drawing/2014/main" id="{DFED24A1-3C9F-10E1-4E10-262148E62493}"/>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latin typeface="Posterama" panose="020B0504020200020000" pitchFamily="34" charset="0"/>
                  <a:cs typeface="Posterama" panose="020B0504020200020000" pitchFamily="34" charset="0"/>
                </a:rPr>
                <a:t>Study</a:t>
              </a:r>
            </a:p>
            <a:p>
              <a:endParaRPr lang="en-US"/>
            </a:p>
          </p:txBody>
        </p:sp>
        <p:sp>
          <p:nvSpPr>
            <p:cNvPr id="30" name="TextBox 29">
              <a:extLst>
                <a:ext uri="{FF2B5EF4-FFF2-40B4-BE49-F238E27FC236}">
                  <a16:creationId xmlns:a16="http://schemas.microsoft.com/office/drawing/2014/main" id="{95969CED-1BFD-3FFD-C04F-B5E2D5EC650E}"/>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77588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AsOne/>
      </p:bldGraphic>
      <p:bldP spid="7" grpId="0" animBg="1"/>
      <p:bldP spid="8" grpId="0" animBg="1"/>
      <p:bldP spid="21" grpId="0" animBg="1"/>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任意形状 56">
            <a:extLst>
              <a:ext uri="{FF2B5EF4-FFF2-40B4-BE49-F238E27FC236}">
                <a16:creationId xmlns:a16="http://schemas.microsoft.com/office/drawing/2014/main" id="{4BB2C3FA-2595-C109-4BDC-DE959A8A1A5D}"/>
              </a:ext>
            </a:extLst>
          </p:cNvPr>
          <p:cNvSpPr/>
          <p:nvPr/>
        </p:nvSpPr>
        <p:spPr>
          <a:xfrm rot="19972378">
            <a:off x="5645312" y="5394913"/>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nvGrpSpPr>
          <p:cNvPr id="38" name="组合 32">
            <a:extLst>
              <a:ext uri="{FF2B5EF4-FFF2-40B4-BE49-F238E27FC236}">
                <a16:creationId xmlns:a16="http://schemas.microsoft.com/office/drawing/2014/main" id="{A4D18AFD-E2BB-FDB8-48E9-EF2F2E537359}"/>
              </a:ext>
            </a:extLst>
          </p:cNvPr>
          <p:cNvGrpSpPr/>
          <p:nvPr/>
        </p:nvGrpSpPr>
        <p:grpSpPr>
          <a:xfrm>
            <a:off x="5280808" y="1932582"/>
            <a:ext cx="1630383" cy="3530250"/>
            <a:chOff x="4326274" y="1739148"/>
            <a:chExt cx="1630383" cy="3530250"/>
          </a:xfrm>
        </p:grpSpPr>
        <p:sp>
          <p:nvSpPr>
            <p:cNvPr id="39" name="任意形状 55">
              <a:extLst>
                <a:ext uri="{FF2B5EF4-FFF2-40B4-BE49-F238E27FC236}">
                  <a16:creationId xmlns:a16="http://schemas.microsoft.com/office/drawing/2014/main" id="{01AD12BC-D861-0372-C402-5473F4B2AC59}"/>
                </a:ext>
              </a:extLst>
            </p:cNvPr>
            <p:cNvSpPr/>
            <p:nvPr/>
          </p:nvSpPr>
          <p:spPr>
            <a:xfrm rot="1809624">
              <a:off x="4713990" y="3367622"/>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40" name="任意形状 56">
              <a:extLst>
                <a:ext uri="{FF2B5EF4-FFF2-40B4-BE49-F238E27FC236}">
                  <a16:creationId xmlns:a16="http://schemas.microsoft.com/office/drawing/2014/main" id="{6D255D8A-685B-F0E5-C1F2-7A60FAAEAC0B}"/>
                </a:ext>
              </a:extLst>
            </p:cNvPr>
            <p:cNvSpPr/>
            <p:nvPr/>
          </p:nvSpPr>
          <p:spPr>
            <a:xfrm rot="19972378">
              <a:off x="4718427" y="2786285"/>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41" name="任意形状 57">
              <a:extLst>
                <a:ext uri="{FF2B5EF4-FFF2-40B4-BE49-F238E27FC236}">
                  <a16:creationId xmlns:a16="http://schemas.microsoft.com/office/drawing/2014/main" id="{BC37CEDF-6B98-6567-5280-C6531BE3EAD3}"/>
                </a:ext>
              </a:extLst>
            </p:cNvPr>
            <p:cNvSpPr/>
            <p:nvPr/>
          </p:nvSpPr>
          <p:spPr>
            <a:xfrm rot="1961170">
              <a:off x="4721016" y="4536241"/>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42" name="任意形状 58">
              <a:extLst>
                <a:ext uri="{FF2B5EF4-FFF2-40B4-BE49-F238E27FC236}">
                  <a16:creationId xmlns:a16="http://schemas.microsoft.com/office/drawing/2014/main" id="{AC1668F4-5D42-A90C-5EB7-802E9586E51F}"/>
                </a:ext>
              </a:extLst>
            </p:cNvPr>
            <p:cNvSpPr/>
            <p:nvPr/>
          </p:nvSpPr>
          <p:spPr>
            <a:xfrm rot="19972378">
              <a:off x="4723094" y="3933178"/>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43" name="任意形状 54">
              <a:extLst>
                <a:ext uri="{FF2B5EF4-FFF2-40B4-BE49-F238E27FC236}">
                  <a16:creationId xmlns:a16="http://schemas.microsoft.com/office/drawing/2014/main" id="{56E5B7FB-CBB6-CCF0-6E71-4C4D7867FFAD}"/>
                </a:ext>
              </a:extLst>
            </p:cNvPr>
            <p:cNvSpPr/>
            <p:nvPr/>
          </p:nvSpPr>
          <p:spPr>
            <a:xfrm rot="1756035">
              <a:off x="4708621" y="2197494"/>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3" name="椭圆 17">
              <a:extLst>
                <a:ext uri="{FF2B5EF4-FFF2-40B4-BE49-F238E27FC236}">
                  <a16:creationId xmlns:a16="http://schemas.microsoft.com/office/drawing/2014/main" id="{BA44B405-27CF-25ED-D4A6-772090C8302F}"/>
                </a:ext>
              </a:extLst>
            </p:cNvPr>
            <p:cNvSpPr/>
            <p:nvPr/>
          </p:nvSpPr>
          <p:spPr>
            <a:xfrm>
              <a:off x="4326274" y="1739148"/>
              <a:ext cx="521840" cy="521840"/>
            </a:xfrm>
            <a:prstGeom prst="ellipse">
              <a:avLst/>
            </a:prstGeom>
            <a:solidFill>
              <a:srgbClr val="89BDAE"/>
            </a:solidFill>
            <a:ln w="57150">
              <a:solidFill>
                <a:srgbClr val="89BDAE"/>
              </a:solid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19">
              <a:extLst>
                <a:ext uri="{FF2B5EF4-FFF2-40B4-BE49-F238E27FC236}">
                  <a16:creationId xmlns:a16="http://schemas.microsoft.com/office/drawing/2014/main" id="{204A89B1-CBFD-BF84-BEEA-23CC06D6EF07}"/>
                </a:ext>
              </a:extLst>
            </p:cNvPr>
            <p:cNvSpPr/>
            <p:nvPr/>
          </p:nvSpPr>
          <p:spPr>
            <a:xfrm>
              <a:off x="4326274" y="2907161"/>
              <a:ext cx="521840" cy="521840"/>
            </a:xfrm>
            <a:prstGeom prst="ellipse">
              <a:avLst/>
            </a:prstGeom>
            <a:solidFill>
              <a:srgbClr val="89BDAE"/>
            </a:solidFill>
            <a:ln w="57150">
              <a:solidFill>
                <a:srgbClr val="89BDAE"/>
              </a:solid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20">
              <a:extLst>
                <a:ext uri="{FF2B5EF4-FFF2-40B4-BE49-F238E27FC236}">
                  <a16:creationId xmlns:a16="http://schemas.microsoft.com/office/drawing/2014/main" id="{90AE890D-39A1-5657-AA40-D1120B6F5EBE}"/>
                </a:ext>
              </a:extLst>
            </p:cNvPr>
            <p:cNvSpPr/>
            <p:nvPr/>
          </p:nvSpPr>
          <p:spPr>
            <a:xfrm>
              <a:off x="5434817" y="2383675"/>
              <a:ext cx="521840" cy="521840"/>
            </a:xfrm>
            <a:prstGeom prst="ellipse">
              <a:avLst/>
            </a:prstGeom>
            <a:solidFill>
              <a:srgbClr val="FFD87F"/>
            </a:solidFill>
            <a:ln w="57150">
              <a:solidFill>
                <a:srgbClr val="FFD87F"/>
              </a:solid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23">
              <a:extLst>
                <a:ext uri="{FF2B5EF4-FFF2-40B4-BE49-F238E27FC236}">
                  <a16:creationId xmlns:a16="http://schemas.microsoft.com/office/drawing/2014/main" id="{2F5F24AA-E5AF-3B0F-49B3-E764FA84708B}"/>
                </a:ext>
              </a:extLst>
            </p:cNvPr>
            <p:cNvSpPr/>
            <p:nvPr/>
          </p:nvSpPr>
          <p:spPr>
            <a:xfrm>
              <a:off x="5434817" y="3565616"/>
              <a:ext cx="521840" cy="521840"/>
            </a:xfrm>
            <a:prstGeom prst="ellipse">
              <a:avLst/>
            </a:prstGeom>
            <a:solidFill>
              <a:srgbClr val="FFD87F"/>
            </a:solidFill>
            <a:ln w="57150">
              <a:solidFill>
                <a:srgbClr val="FFD87F"/>
              </a:solid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22">
              <a:extLst>
                <a:ext uri="{FF2B5EF4-FFF2-40B4-BE49-F238E27FC236}">
                  <a16:creationId xmlns:a16="http://schemas.microsoft.com/office/drawing/2014/main" id="{6457FCDD-C92A-6E97-68DE-E639D89181C5}"/>
                </a:ext>
              </a:extLst>
            </p:cNvPr>
            <p:cNvSpPr/>
            <p:nvPr/>
          </p:nvSpPr>
          <p:spPr>
            <a:xfrm>
              <a:off x="4326274" y="4075173"/>
              <a:ext cx="521840" cy="521840"/>
            </a:xfrm>
            <a:prstGeom prst="ellipse">
              <a:avLst/>
            </a:prstGeom>
            <a:solidFill>
              <a:srgbClr val="89BDAE"/>
            </a:solidFill>
            <a:ln w="57150">
              <a:solidFill>
                <a:srgbClr val="89BDAE"/>
              </a:solid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1">
              <a:extLst>
                <a:ext uri="{FF2B5EF4-FFF2-40B4-BE49-F238E27FC236}">
                  <a16:creationId xmlns:a16="http://schemas.microsoft.com/office/drawing/2014/main" id="{19CB0F10-5BEF-DF19-487C-B18B529AA485}"/>
                </a:ext>
              </a:extLst>
            </p:cNvPr>
            <p:cNvSpPr/>
            <p:nvPr/>
          </p:nvSpPr>
          <p:spPr>
            <a:xfrm>
              <a:off x="5434817" y="4747558"/>
              <a:ext cx="521840" cy="521840"/>
            </a:xfrm>
            <a:prstGeom prst="ellipse">
              <a:avLst/>
            </a:prstGeom>
            <a:solidFill>
              <a:srgbClr val="FFD87F"/>
            </a:solidFill>
            <a:ln w="57150">
              <a:solidFill>
                <a:srgbClr val="FFD87F"/>
              </a:solid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77" name="Straight Connector 76">
            <a:extLst>
              <a:ext uri="{FF2B5EF4-FFF2-40B4-BE49-F238E27FC236}">
                <a16:creationId xmlns:a16="http://schemas.microsoft.com/office/drawing/2014/main" id="{30894E2A-EBC6-EA1E-7870-80E252533BCB}"/>
              </a:ext>
            </a:extLst>
          </p:cNvPr>
          <p:cNvCxnSpPr>
            <a:cxnSpLocks/>
          </p:cNvCxnSpPr>
          <p:nvPr/>
        </p:nvCxnSpPr>
        <p:spPr>
          <a:xfrm>
            <a:off x="5779578" y="2367731"/>
            <a:ext cx="609773" cy="31193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147C92-BF7B-92EE-651C-CADF0389B6D8}"/>
              </a:ext>
            </a:extLst>
          </p:cNvPr>
          <p:cNvCxnSpPr>
            <a:cxnSpLocks/>
          </p:cNvCxnSpPr>
          <p:nvPr/>
        </p:nvCxnSpPr>
        <p:spPr>
          <a:xfrm flipV="1">
            <a:off x="5818240" y="2971903"/>
            <a:ext cx="571111" cy="264373"/>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1FB15CB-A6DB-F464-2FAE-BE1CCB660AA3}"/>
              </a:ext>
            </a:extLst>
          </p:cNvPr>
          <p:cNvCxnSpPr>
            <a:cxnSpLocks/>
          </p:cNvCxnSpPr>
          <p:nvPr/>
        </p:nvCxnSpPr>
        <p:spPr>
          <a:xfrm>
            <a:off x="5800216" y="3528192"/>
            <a:ext cx="589135" cy="336734"/>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988146C-2FE3-E9E3-050F-C63321733EFB}"/>
              </a:ext>
            </a:extLst>
          </p:cNvPr>
          <p:cNvCxnSpPr>
            <a:cxnSpLocks/>
          </p:cNvCxnSpPr>
          <p:nvPr/>
        </p:nvCxnSpPr>
        <p:spPr>
          <a:xfrm flipV="1">
            <a:off x="5818240" y="4119700"/>
            <a:ext cx="571111" cy="27190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30A7104-05EC-FABA-F49B-4083F123BD87}"/>
              </a:ext>
            </a:extLst>
          </p:cNvPr>
          <p:cNvCxnSpPr>
            <a:cxnSpLocks/>
          </p:cNvCxnSpPr>
          <p:nvPr/>
        </p:nvCxnSpPr>
        <p:spPr>
          <a:xfrm>
            <a:off x="5789896" y="4690317"/>
            <a:ext cx="589135" cy="336734"/>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2" name="文本框 24">
            <a:extLst>
              <a:ext uri="{FF2B5EF4-FFF2-40B4-BE49-F238E27FC236}">
                <a16:creationId xmlns:a16="http://schemas.microsoft.com/office/drawing/2014/main" id="{D89C66D5-1A9D-B5A3-CEC4-605D19765A42}"/>
              </a:ext>
            </a:extLst>
          </p:cNvPr>
          <p:cNvSpPr txBox="1"/>
          <p:nvPr/>
        </p:nvSpPr>
        <p:spPr>
          <a:xfrm>
            <a:off x="1534886" y="1885612"/>
            <a:ext cx="3453216" cy="422616"/>
          </a:xfrm>
          <a:prstGeom prst="rect">
            <a:avLst/>
          </a:prstGeom>
          <a:noFill/>
        </p:spPr>
        <p:txBody>
          <a:bodyPr wrap="square" rtlCol="0">
            <a:spAutoFit/>
          </a:bodyPr>
          <a:lstStyle/>
          <a:p>
            <a:pPr algn="r">
              <a:lnSpc>
                <a:spcPct val="150000"/>
              </a:lnSpc>
            </a:pPr>
            <a:r>
              <a:rPr kumimoji="1" lang="en-US" altLang="zh-CN" sz="1600">
                <a:solidFill>
                  <a:schemeClr val="bg1">
                    <a:lumMod val="50000"/>
                  </a:schemeClr>
                </a:solidFill>
                <a:latin typeface="Posterama" panose="020B0504020200020000" pitchFamily="34" charset="0"/>
                <a:cs typeface="Posterama" panose="020B0504020200020000" pitchFamily="34" charset="0"/>
              </a:rPr>
              <a:t>Recommendation Breakdown</a:t>
            </a:r>
          </a:p>
        </p:txBody>
      </p:sp>
      <p:sp>
        <p:nvSpPr>
          <p:cNvPr id="34" name="文本框 26">
            <a:extLst>
              <a:ext uri="{FF2B5EF4-FFF2-40B4-BE49-F238E27FC236}">
                <a16:creationId xmlns:a16="http://schemas.microsoft.com/office/drawing/2014/main" id="{C65E4CEC-FEBC-D0AD-193C-8C37A413A239}"/>
              </a:ext>
            </a:extLst>
          </p:cNvPr>
          <p:cNvSpPr txBox="1"/>
          <p:nvPr/>
        </p:nvSpPr>
        <p:spPr>
          <a:xfrm>
            <a:off x="640080" y="3145919"/>
            <a:ext cx="4348022" cy="422616"/>
          </a:xfrm>
          <a:prstGeom prst="rect">
            <a:avLst/>
          </a:prstGeom>
          <a:noFill/>
        </p:spPr>
        <p:txBody>
          <a:bodyPr wrap="square" rtlCol="0">
            <a:spAutoFit/>
          </a:bodyPr>
          <a:lstStyle/>
          <a:p>
            <a:pPr algn="r">
              <a:lnSpc>
                <a:spcPct val="150000"/>
              </a:lnSpc>
            </a:pPr>
            <a:r>
              <a:rPr kumimoji="1" lang="en-US" altLang="zh-CN" sz="1600">
                <a:solidFill>
                  <a:schemeClr val="bg1">
                    <a:lumMod val="50000"/>
                  </a:schemeClr>
                </a:solidFill>
                <a:latin typeface="Posterama" panose="020B0504020200020000" pitchFamily="34" charset="0"/>
                <a:cs typeface="Posterama" panose="020B0504020200020000" pitchFamily="34" charset="0"/>
              </a:rPr>
              <a:t>Comparative Advantage over Competitors</a:t>
            </a:r>
          </a:p>
        </p:txBody>
      </p:sp>
      <p:sp>
        <p:nvSpPr>
          <p:cNvPr id="35" name="文本框 27">
            <a:extLst>
              <a:ext uri="{FF2B5EF4-FFF2-40B4-BE49-F238E27FC236}">
                <a16:creationId xmlns:a16="http://schemas.microsoft.com/office/drawing/2014/main" id="{233EA64E-7B2D-13E0-A19E-78C1CC8E753D}"/>
              </a:ext>
            </a:extLst>
          </p:cNvPr>
          <p:cNvSpPr txBox="1"/>
          <p:nvPr/>
        </p:nvSpPr>
        <p:spPr>
          <a:xfrm>
            <a:off x="7259861" y="2577109"/>
            <a:ext cx="2646346" cy="422616"/>
          </a:xfrm>
          <a:prstGeom prst="rect">
            <a:avLst/>
          </a:prstGeom>
          <a:noFill/>
        </p:spPr>
        <p:txBody>
          <a:bodyPr wrap="square" rtlCol="0">
            <a:spAutoFit/>
          </a:bodyPr>
          <a:lstStyle/>
          <a:p>
            <a:pPr>
              <a:lnSpc>
                <a:spcPct val="150000"/>
              </a:lnSpc>
            </a:pPr>
            <a:r>
              <a:rPr kumimoji="1" lang="en-US" altLang="zh-CN" sz="1600">
                <a:solidFill>
                  <a:schemeClr val="bg1">
                    <a:lumMod val="50000"/>
                  </a:schemeClr>
                </a:solidFill>
                <a:latin typeface="Posterama" panose="020B0504020200020000" pitchFamily="34" charset="0"/>
                <a:cs typeface="Posterama" panose="020B0504020200020000" pitchFamily="34" charset="0"/>
              </a:rPr>
              <a:t>Implementation Plan</a:t>
            </a:r>
          </a:p>
        </p:txBody>
      </p:sp>
      <p:sp>
        <p:nvSpPr>
          <p:cNvPr id="36" name="文本框 28">
            <a:extLst>
              <a:ext uri="{FF2B5EF4-FFF2-40B4-BE49-F238E27FC236}">
                <a16:creationId xmlns:a16="http://schemas.microsoft.com/office/drawing/2014/main" id="{DC6A9830-31C3-CD1B-BFC0-6FD7752F98A7}"/>
              </a:ext>
            </a:extLst>
          </p:cNvPr>
          <p:cNvSpPr txBox="1"/>
          <p:nvPr/>
        </p:nvSpPr>
        <p:spPr>
          <a:xfrm>
            <a:off x="554400" y="4363524"/>
            <a:ext cx="4433702" cy="422616"/>
          </a:xfrm>
          <a:prstGeom prst="rect">
            <a:avLst/>
          </a:prstGeom>
          <a:noFill/>
        </p:spPr>
        <p:txBody>
          <a:bodyPr wrap="square" rtlCol="0">
            <a:spAutoFit/>
          </a:bodyPr>
          <a:lstStyle/>
          <a:p>
            <a:pPr algn="r">
              <a:lnSpc>
                <a:spcPct val="150000"/>
              </a:lnSpc>
            </a:pPr>
            <a:r>
              <a:rPr kumimoji="1" lang="en-US" altLang="zh-CN" sz="1600">
                <a:solidFill>
                  <a:schemeClr val="bg1">
                    <a:lumMod val="50000"/>
                  </a:schemeClr>
                </a:solidFill>
                <a:latin typeface="Posterama" panose="020B0504020200020000" pitchFamily="34" charset="0"/>
                <a:cs typeface="Posterama" panose="020B0504020200020000" pitchFamily="34" charset="0"/>
              </a:rPr>
              <a:t>Supporting Study – Virtual Lab Simulation</a:t>
            </a:r>
          </a:p>
        </p:txBody>
      </p:sp>
      <p:sp>
        <p:nvSpPr>
          <p:cNvPr id="68" name="Pentagon 67">
            <a:extLst>
              <a:ext uri="{FF2B5EF4-FFF2-40B4-BE49-F238E27FC236}">
                <a16:creationId xmlns:a16="http://schemas.microsoft.com/office/drawing/2014/main" id="{850C8C54-27B8-0B80-1E60-990724750AD4}"/>
              </a:ext>
            </a:extLst>
          </p:cNvPr>
          <p:cNvSpPr/>
          <p:nvPr/>
        </p:nvSpPr>
        <p:spPr>
          <a:xfrm>
            <a:off x="7354203" y="2410091"/>
            <a:ext cx="1252233" cy="231092"/>
          </a:xfrm>
          <a:prstGeom prst="homePlat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Pentagon 68">
            <a:extLst>
              <a:ext uri="{FF2B5EF4-FFF2-40B4-BE49-F238E27FC236}">
                <a16:creationId xmlns:a16="http://schemas.microsoft.com/office/drawing/2014/main" id="{4A0BF38A-52EB-56AC-A12D-C2DF876B074F}"/>
              </a:ext>
            </a:extLst>
          </p:cNvPr>
          <p:cNvSpPr/>
          <p:nvPr/>
        </p:nvSpPr>
        <p:spPr>
          <a:xfrm>
            <a:off x="7354203" y="3580219"/>
            <a:ext cx="1252233" cy="231092"/>
          </a:xfrm>
          <a:prstGeom prst="homePlat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entagon 69">
            <a:extLst>
              <a:ext uri="{FF2B5EF4-FFF2-40B4-BE49-F238E27FC236}">
                <a16:creationId xmlns:a16="http://schemas.microsoft.com/office/drawing/2014/main" id="{4787E011-F659-F6DA-78D3-483974448B21}"/>
              </a:ext>
            </a:extLst>
          </p:cNvPr>
          <p:cNvSpPr/>
          <p:nvPr/>
        </p:nvSpPr>
        <p:spPr>
          <a:xfrm>
            <a:off x="7354203" y="4825445"/>
            <a:ext cx="1252233" cy="231092"/>
          </a:xfrm>
          <a:prstGeom prst="homePlat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entagon 70">
            <a:extLst>
              <a:ext uri="{FF2B5EF4-FFF2-40B4-BE49-F238E27FC236}">
                <a16:creationId xmlns:a16="http://schemas.microsoft.com/office/drawing/2014/main" id="{111B85CB-DCAF-5A59-4D35-E2D8EC396C42}"/>
              </a:ext>
            </a:extLst>
          </p:cNvPr>
          <p:cNvSpPr/>
          <p:nvPr/>
        </p:nvSpPr>
        <p:spPr>
          <a:xfrm rot="10800000">
            <a:off x="3695699" y="1662163"/>
            <a:ext cx="1245783" cy="231092"/>
          </a:xfrm>
          <a:prstGeom prst="homePlat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Posterama" panose="020B0504020200020000" pitchFamily="34" charset="0"/>
              <a:cs typeface="Posterama" panose="020B0504020200020000" pitchFamily="34" charset="0"/>
            </a:endParaRPr>
          </a:p>
        </p:txBody>
      </p:sp>
      <p:sp>
        <p:nvSpPr>
          <p:cNvPr id="72" name="Pentagon 71">
            <a:extLst>
              <a:ext uri="{FF2B5EF4-FFF2-40B4-BE49-F238E27FC236}">
                <a16:creationId xmlns:a16="http://schemas.microsoft.com/office/drawing/2014/main" id="{BB689A6E-BDD5-236C-5506-239A5F986834}"/>
              </a:ext>
            </a:extLst>
          </p:cNvPr>
          <p:cNvSpPr/>
          <p:nvPr/>
        </p:nvSpPr>
        <p:spPr>
          <a:xfrm rot="10800000">
            <a:off x="3695698" y="2912559"/>
            <a:ext cx="1241389" cy="231092"/>
          </a:xfrm>
          <a:prstGeom prst="homePlat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entagon 72">
            <a:extLst>
              <a:ext uri="{FF2B5EF4-FFF2-40B4-BE49-F238E27FC236}">
                <a16:creationId xmlns:a16="http://schemas.microsoft.com/office/drawing/2014/main" id="{E5803F5E-D214-F725-24DA-CCA9EA8D251C}"/>
              </a:ext>
            </a:extLst>
          </p:cNvPr>
          <p:cNvSpPr/>
          <p:nvPr/>
        </p:nvSpPr>
        <p:spPr>
          <a:xfrm rot="10800000">
            <a:off x="3695697" y="4153061"/>
            <a:ext cx="1229169" cy="231092"/>
          </a:xfrm>
          <a:prstGeom prst="homePlat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296A11A1-AA32-0C0E-0D67-AFD11A11A47B}"/>
              </a:ext>
            </a:extLst>
          </p:cNvPr>
          <p:cNvSpPr txBox="1"/>
          <p:nvPr/>
        </p:nvSpPr>
        <p:spPr>
          <a:xfrm>
            <a:off x="3823271" y="1619946"/>
            <a:ext cx="1298532" cy="307777"/>
          </a:xfrm>
          <a:prstGeom prst="rect">
            <a:avLst/>
          </a:prstGeom>
          <a:noFill/>
        </p:spPr>
        <p:txBody>
          <a:bodyPr wrap="square" rtlCol="0">
            <a:spAutoFit/>
          </a:bodyPr>
          <a:lstStyle/>
          <a:p>
            <a:r>
              <a:rPr lang="en-US" sz="1400">
                <a:latin typeface="Posterama" panose="020B0504020200020000" pitchFamily="34" charset="0"/>
                <a:cs typeface="Posterama" panose="020B0504020200020000" pitchFamily="34" charset="0"/>
              </a:rPr>
              <a:t>Slides</a:t>
            </a:r>
            <a:r>
              <a:rPr lang="en-US" sz="1400"/>
              <a:t> </a:t>
            </a:r>
            <a:r>
              <a:rPr lang="en-US" sz="1400">
                <a:latin typeface="Posterama" panose="020B0504020200020000" pitchFamily="34" charset="0"/>
                <a:cs typeface="Posterama" panose="020B0504020200020000" pitchFamily="34" charset="0"/>
              </a:rPr>
              <a:t>1-9</a:t>
            </a:r>
            <a:endParaRPr lang="en-US" sz="1400"/>
          </a:p>
        </p:txBody>
      </p:sp>
      <p:sp>
        <p:nvSpPr>
          <p:cNvPr id="99" name="TextBox 98">
            <a:extLst>
              <a:ext uri="{FF2B5EF4-FFF2-40B4-BE49-F238E27FC236}">
                <a16:creationId xmlns:a16="http://schemas.microsoft.com/office/drawing/2014/main" id="{1329F004-D468-5102-CF9E-774C2FB39F42}"/>
              </a:ext>
            </a:extLst>
          </p:cNvPr>
          <p:cNvSpPr txBox="1"/>
          <p:nvPr/>
        </p:nvSpPr>
        <p:spPr>
          <a:xfrm>
            <a:off x="7338072" y="2387085"/>
            <a:ext cx="1148382" cy="307777"/>
          </a:xfrm>
          <a:prstGeom prst="rect">
            <a:avLst/>
          </a:prstGeom>
          <a:noFill/>
        </p:spPr>
        <p:txBody>
          <a:bodyPr wrap="square" rtlCol="0">
            <a:spAutoFit/>
          </a:bodyPr>
          <a:lstStyle/>
          <a:p>
            <a:r>
              <a:rPr lang="en-US" sz="1400">
                <a:latin typeface="Posterama" panose="020B0504020200020000" pitchFamily="34" charset="0"/>
                <a:cs typeface="Posterama" panose="020B0504020200020000" pitchFamily="34" charset="0"/>
              </a:rPr>
              <a:t>Slides 10-12</a:t>
            </a:r>
            <a:endParaRPr lang="en-US">
              <a:latin typeface="Posterama" panose="020B0504020200020000" pitchFamily="34" charset="0"/>
              <a:cs typeface="Posterama" panose="020B0504020200020000" pitchFamily="34" charset="0"/>
            </a:endParaRPr>
          </a:p>
        </p:txBody>
      </p:sp>
      <p:sp>
        <p:nvSpPr>
          <p:cNvPr id="100" name="TextBox 99">
            <a:extLst>
              <a:ext uri="{FF2B5EF4-FFF2-40B4-BE49-F238E27FC236}">
                <a16:creationId xmlns:a16="http://schemas.microsoft.com/office/drawing/2014/main" id="{DB98186A-25F3-C98F-906A-7B3492F6F758}"/>
              </a:ext>
            </a:extLst>
          </p:cNvPr>
          <p:cNvSpPr txBox="1"/>
          <p:nvPr/>
        </p:nvSpPr>
        <p:spPr>
          <a:xfrm>
            <a:off x="7330801" y="3541876"/>
            <a:ext cx="1155653" cy="307777"/>
          </a:xfrm>
          <a:prstGeom prst="rect">
            <a:avLst/>
          </a:prstGeom>
          <a:noFill/>
        </p:spPr>
        <p:txBody>
          <a:bodyPr wrap="square" rtlCol="0">
            <a:spAutoFit/>
          </a:bodyPr>
          <a:lstStyle/>
          <a:p>
            <a:r>
              <a:rPr lang="en-US" sz="1400">
                <a:latin typeface="Posterama" panose="020B0504020200020000" pitchFamily="34" charset="0"/>
                <a:cs typeface="Posterama" panose="020B0504020200020000" pitchFamily="34" charset="0"/>
              </a:rPr>
              <a:t>Slides 15-17</a:t>
            </a:r>
            <a:endParaRPr lang="en-US">
              <a:latin typeface="Posterama" panose="020B0504020200020000" pitchFamily="34" charset="0"/>
              <a:cs typeface="Posterama" panose="020B0504020200020000" pitchFamily="34" charset="0"/>
            </a:endParaRPr>
          </a:p>
        </p:txBody>
      </p:sp>
      <p:sp>
        <p:nvSpPr>
          <p:cNvPr id="101" name="TextBox 100">
            <a:extLst>
              <a:ext uri="{FF2B5EF4-FFF2-40B4-BE49-F238E27FC236}">
                <a16:creationId xmlns:a16="http://schemas.microsoft.com/office/drawing/2014/main" id="{3F174E5F-E1F1-473A-9B2A-F72170FE18EA}"/>
              </a:ext>
            </a:extLst>
          </p:cNvPr>
          <p:cNvSpPr txBox="1"/>
          <p:nvPr/>
        </p:nvSpPr>
        <p:spPr>
          <a:xfrm>
            <a:off x="7330800" y="4787102"/>
            <a:ext cx="1275635" cy="307777"/>
          </a:xfrm>
          <a:prstGeom prst="rect">
            <a:avLst/>
          </a:prstGeom>
          <a:noFill/>
        </p:spPr>
        <p:txBody>
          <a:bodyPr wrap="square" rtlCol="0">
            <a:spAutoFit/>
          </a:bodyPr>
          <a:lstStyle/>
          <a:p>
            <a:r>
              <a:rPr lang="en-US" sz="1400">
                <a:latin typeface="Posterama" panose="020B0504020200020000" pitchFamily="34" charset="0"/>
                <a:cs typeface="Posterama" panose="020B0504020200020000" pitchFamily="34" charset="0"/>
              </a:rPr>
              <a:t>Slide 20</a:t>
            </a:r>
            <a:endParaRPr lang="en-US">
              <a:latin typeface="Posterama" panose="020B0504020200020000" pitchFamily="34" charset="0"/>
              <a:cs typeface="Posterama" panose="020B0504020200020000" pitchFamily="34" charset="0"/>
            </a:endParaRPr>
          </a:p>
        </p:txBody>
      </p:sp>
      <p:sp>
        <p:nvSpPr>
          <p:cNvPr id="102" name="TextBox 101">
            <a:extLst>
              <a:ext uri="{FF2B5EF4-FFF2-40B4-BE49-F238E27FC236}">
                <a16:creationId xmlns:a16="http://schemas.microsoft.com/office/drawing/2014/main" id="{3B8762F2-AEB9-13FF-5F6F-2FEA2721FB0C}"/>
              </a:ext>
            </a:extLst>
          </p:cNvPr>
          <p:cNvSpPr txBox="1"/>
          <p:nvPr/>
        </p:nvSpPr>
        <p:spPr>
          <a:xfrm>
            <a:off x="3747028" y="2877586"/>
            <a:ext cx="1221787" cy="307777"/>
          </a:xfrm>
          <a:prstGeom prst="rect">
            <a:avLst/>
          </a:prstGeom>
          <a:noFill/>
        </p:spPr>
        <p:txBody>
          <a:bodyPr wrap="square" rtlCol="0">
            <a:spAutoFit/>
          </a:bodyPr>
          <a:lstStyle/>
          <a:p>
            <a:r>
              <a:rPr lang="en-US" sz="1400">
                <a:latin typeface="Posterama" panose="020B0504020200020000" pitchFamily="34" charset="0"/>
                <a:cs typeface="Posterama" panose="020B0504020200020000" pitchFamily="34" charset="0"/>
              </a:rPr>
              <a:t>Slides 13-14</a:t>
            </a:r>
            <a:endParaRPr lang="en-US"/>
          </a:p>
        </p:txBody>
      </p:sp>
      <p:sp>
        <p:nvSpPr>
          <p:cNvPr id="103" name="TextBox 102">
            <a:extLst>
              <a:ext uri="{FF2B5EF4-FFF2-40B4-BE49-F238E27FC236}">
                <a16:creationId xmlns:a16="http://schemas.microsoft.com/office/drawing/2014/main" id="{D5D6BCF7-198A-A5F8-4874-CF0FC1BB2327}"/>
              </a:ext>
            </a:extLst>
          </p:cNvPr>
          <p:cNvSpPr txBox="1"/>
          <p:nvPr/>
        </p:nvSpPr>
        <p:spPr>
          <a:xfrm>
            <a:off x="3747028" y="4114718"/>
            <a:ext cx="1221787" cy="307777"/>
          </a:xfrm>
          <a:prstGeom prst="rect">
            <a:avLst/>
          </a:prstGeom>
          <a:noFill/>
        </p:spPr>
        <p:txBody>
          <a:bodyPr wrap="square" rtlCol="0">
            <a:spAutoFit/>
          </a:bodyPr>
          <a:lstStyle/>
          <a:p>
            <a:r>
              <a:rPr lang="en-US" sz="1400">
                <a:latin typeface="Posterama" panose="020B0504020200020000" pitchFamily="34" charset="0"/>
                <a:cs typeface="Posterama" panose="020B0504020200020000" pitchFamily="34" charset="0"/>
              </a:rPr>
              <a:t>Slides 18-19</a:t>
            </a:r>
            <a:endParaRPr lang="en-US"/>
          </a:p>
        </p:txBody>
      </p:sp>
      <p:sp>
        <p:nvSpPr>
          <p:cNvPr id="104" name="文本框 27">
            <a:extLst>
              <a:ext uri="{FF2B5EF4-FFF2-40B4-BE49-F238E27FC236}">
                <a16:creationId xmlns:a16="http://schemas.microsoft.com/office/drawing/2014/main" id="{5DBB3C3E-318A-033B-2249-0D21289C7578}"/>
              </a:ext>
            </a:extLst>
          </p:cNvPr>
          <p:cNvSpPr txBox="1"/>
          <p:nvPr/>
        </p:nvSpPr>
        <p:spPr>
          <a:xfrm>
            <a:off x="7259849" y="3764208"/>
            <a:ext cx="5172296" cy="422616"/>
          </a:xfrm>
          <a:prstGeom prst="rect">
            <a:avLst/>
          </a:prstGeom>
          <a:noFill/>
        </p:spPr>
        <p:txBody>
          <a:bodyPr wrap="square" rtlCol="0">
            <a:spAutoFit/>
          </a:bodyPr>
          <a:lstStyle/>
          <a:p>
            <a:pPr>
              <a:lnSpc>
                <a:spcPct val="150000"/>
              </a:lnSpc>
            </a:pPr>
            <a:r>
              <a:rPr kumimoji="1" lang="en-US" altLang="zh-CN" sz="1600">
                <a:solidFill>
                  <a:schemeClr val="bg1">
                    <a:lumMod val="50000"/>
                  </a:schemeClr>
                </a:solidFill>
                <a:latin typeface="Posterama" panose="020B0504020200020000" pitchFamily="34" charset="0"/>
                <a:cs typeface="Posterama" panose="020B0504020200020000" pitchFamily="34" charset="0"/>
              </a:rPr>
              <a:t>Customer Acquisition Cost Breakdown</a:t>
            </a:r>
          </a:p>
        </p:txBody>
      </p:sp>
      <p:sp>
        <p:nvSpPr>
          <p:cNvPr id="106" name="椭圆 22">
            <a:extLst>
              <a:ext uri="{FF2B5EF4-FFF2-40B4-BE49-F238E27FC236}">
                <a16:creationId xmlns:a16="http://schemas.microsoft.com/office/drawing/2014/main" id="{753D7C86-DBF3-9C48-27F5-472086FEA650}"/>
              </a:ext>
            </a:extLst>
          </p:cNvPr>
          <p:cNvSpPr/>
          <p:nvPr/>
        </p:nvSpPr>
        <p:spPr>
          <a:xfrm>
            <a:off x="5296400" y="5430756"/>
            <a:ext cx="521840" cy="521840"/>
          </a:xfrm>
          <a:prstGeom prst="ellipse">
            <a:avLst/>
          </a:prstGeom>
          <a:solidFill>
            <a:srgbClr val="89BDAE"/>
          </a:solidFill>
          <a:ln w="57150">
            <a:solidFill>
              <a:srgbClr val="89BDAE"/>
            </a:solid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7" name="Straight Connector 106">
            <a:extLst>
              <a:ext uri="{FF2B5EF4-FFF2-40B4-BE49-F238E27FC236}">
                <a16:creationId xmlns:a16="http://schemas.microsoft.com/office/drawing/2014/main" id="{38E0FD54-1F4C-B03D-C2DD-C3A834202927}"/>
              </a:ext>
            </a:extLst>
          </p:cNvPr>
          <p:cNvCxnSpPr>
            <a:cxnSpLocks/>
          </p:cNvCxnSpPr>
          <p:nvPr/>
        </p:nvCxnSpPr>
        <p:spPr>
          <a:xfrm flipV="1">
            <a:off x="5875249" y="5341994"/>
            <a:ext cx="537841" cy="290489"/>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9" name="文本框 28">
            <a:extLst>
              <a:ext uri="{FF2B5EF4-FFF2-40B4-BE49-F238E27FC236}">
                <a16:creationId xmlns:a16="http://schemas.microsoft.com/office/drawing/2014/main" id="{B88E83B4-822F-A813-78D8-195775EDC621}"/>
              </a:ext>
            </a:extLst>
          </p:cNvPr>
          <p:cNvSpPr txBox="1"/>
          <p:nvPr/>
        </p:nvSpPr>
        <p:spPr>
          <a:xfrm>
            <a:off x="7259849" y="5006234"/>
            <a:ext cx="4433702" cy="422616"/>
          </a:xfrm>
          <a:prstGeom prst="rect">
            <a:avLst/>
          </a:prstGeom>
          <a:noFill/>
        </p:spPr>
        <p:txBody>
          <a:bodyPr wrap="square" rtlCol="0">
            <a:spAutoFit/>
          </a:bodyPr>
          <a:lstStyle/>
          <a:p>
            <a:pPr>
              <a:lnSpc>
                <a:spcPct val="150000"/>
              </a:lnSpc>
            </a:pPr>
            <a:r>
              <a:rPr kumimoji="1" lang="en-US" altLang="zh-CN" sz="1600">
                <a:solidFill>
                  <a:schemeClr val="bg1">
                    <a:lumMod val="50000"/>
                  </a:schemeClr>
                </a:solidFill>
                <a:latin typeface="Posterama" panose="020B0504020200020000" pitchFamily="34" charset="0"/>
                <a:cs typeface="Posterama" panose="020B0504020200020000" pitchFamily="34" charset="0"/>
              </a:rPr>
              <a:t>Alternative Decision Matrix</a:t>
            </a:r>
          </a:p>
        </p:txBody>
      </p:sp>
      <p:sp>
        <p:nvSpPr>
          <p:cNvPr id="110" name="文本框 28">
            <a:extLst>
              <a:ext uri="{FF2B5EF4-FFF2-40B4-BE49-F238E27FC236}">
                <a16:creationId xmlns:a16="http://schemas.microsoft.com/office/drawing/2014/main" id="{433FFC30-1488-9D71-57A5-1A182E3A3A72}"/>
              </a:ext>
            </a:extLst>
          </p:cNvPr>
          <p:cNvSpPr txBox="1"/>
          <p:nvPr/>
        </p:nvSpPr>
        <p:spPr>
          <a:xfrm>
            <a:off x="617636" y="5676046"/>
            <a:ext cx="4433702" cy="422616"/>
          </a:xfrm>
          <a:prstGeom prst="rect">
            <a:avLst/>
          </a:prstGeom>
          <a:noFill/>
        </p:spPr>
        <p:txBody>
          <a:bodyPr wrap="square" rtlCol="0">
            <a:spAutoFit/>
          </a:bodyPr>
          <a:lstStyle/>
          <a:p>
            <a:pPr algn="r">
              <a:lnSpc>
                <a:spcPct val="150000"/>
              </a:lnSpc>
            </a:pPr>
            <a:r>
              <a:rPr kumimoji="1" lang="en-US" altLang="zh-CN" sz="1600">
                <a:solidFill>
                  <a:schemeClr val="bg1">
                    <a:lumMod val="50000"/>
                  </a:schemeClr>
                </a:solidFill>
                <a:latin typeface="Posterama" panose="020B0504020200020000" pitchFamily="34" charset="0"/>
                <a:cs typeface="Posterama" panose="020B0504020200020000" pitchFamily="34" charset="0"/>
              </a:rPr>
              <a:t>Risks and Mitigations</a:t>
            </a:r>
          </a:p>
        </p:txBody>
      </p:sp>
      <p:sp>
        <p:nvSpPr>
          <p:cNvPr id="111" name="Pentagon 110">
            <a:extLst>
              <a:ext uri="{FF2B5EF4-FFF2-40B4-BE49-F238E27FC236}">
                <a16:creationId xmlns:a16="http://schemas.microsoft.com/office/drawing/2014/main" id="{04CB8F54-C5EF-1B8F-A82F-5695AEBAF30B}"/>
              </a:ext>
            </a:extLst>
          </p:cNvPr>
          <p:cNvSpPr/>
          <p:nvPr/>
        </p:nvSpPr>
        <p:spPr>
          <a:xfrm rot="10800000">
            <a:off x="3758933" y="5465583"/>
            <a:ext cx="1229169" cy="231092"/>
          </a:xfrm>
          <a:prstGeom prst="homePlat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764F15B-9A3B-78EE-DA24-3770CAD67BAE}"/>
              </a:ext>
            </a:extLst>
          </p:cNvPr>
          <p:cNvSpPr txBox="1"/>
          <p:nvPr/>
        </p:nvSpPr>
        <p:spPr>
          <a:xfrm>
            <a:off x="3810264" y="5386149"/>
            <a:ext cx="924367" cy="369332"/>
          </a:xfrm>
          <a:prstGeom prst="rect">
            <a:avLst/>
          </a:prstGeom>
          <a:noFill/>
        </p:spPr>
        <p:txBody>
          <a:bodyPr wrap="square" rtlCol="0">
            <a:spAutoFit/>
          </a:bodyPr>
          <a:lstStyle/>
          <a:p>
            <a:r>
              <a:rPr lang="en-US" sz="1400">
                <a:latin typeface="Posterama" panose="020B0504020200020000" pitchFamily="34" charset="0"/>
                <a:cs typeface="Posterama" panose="020B0504020200020000" pitchFamily="34" charset="0"/>
              </a:rPr>
              <a:t>Slide 21</a:t>
            </a:r>
            <a:r>
              <a:rPr lang="en-US"/>
              <a:t> </a:t>
            </a:r>
          </a:p>
        </p:txBody>
      </p:sp>
      <p:pic>
        <p:nvPicPr>
          <p:cNvPr id="116" name="Graphic 115" descr="Star outline">
            <a:extLst>
              <a:ext uri="{FF2B5EF4-FFF2-40B4-BE49-F238E27FC236}">
                <a16:creationId xmlns:a16="http://schemas.microsoft.com/office/drawing/2014/main" id="{F902FA41-9AE5-B628-F852-BB70EDDCC5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0976" y="2015230"/>
            <a:ext cx="361504" cy="361504"/>
          </a:xfrm>
          <a:prstGeom prst="rect">
            <a:avLst/>
          </a:prstGeom>
        </p:spPr>
      </p:pic>
      <p:pic>
        <p:nvPicPr>
          <p:cNvPr id="120" name="Graphic 119" descr="Monthly calendar outline">
            <a:extLst>
              <a:ext uri="{FF2B5EF4-FFF2-40B4-BE49-F238E27FC236}">
                <a16:creationId xmlns:a16="http://schemas.microsoft.com/office/drawing/2014/main" id="{3CF9AEB8-4170-D965-62D6-948A76EA0A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7562" y="2653879"/>
            <a:ext cx="375449" cy="375449"/>
          </a:xfrm>
          <a:prstGeom prst="rect">
            <a:avLst/>
          </a:prstGeom>
        </p:spPr>
      </p:pic>
      <p:pic>
        <p:nvPicPr>
          <p:cNvPr id="124" name="Graphic 123" descr="Trophy outline">
            <a:extLst>
              <a:ext uri="{FF2B5EF4-FFF2-40B4-BE49-F238E27FC236}">
                <a16:creationId xmlns:a16="http://schemas.microsoft.com/office/drawing/2014/main" id="{3A7B5CEB-BB1F-0CFF-2B94-D94E5A5F66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49775" y="3166039"/>
            <a:ext cx="390811" cy="390811"/>
          </a:xfrm>
          <a:prstGeom prst="rect">
            <a:avLst/>
          </a:prstGeom>
        </p:spPr>
      </p:pic>
      <p:pic>
        <p:nvPicPr>
          <p:cNvPr id="126" name="Graphic 125" descr="Money outline">
            <a:extLst>
              <a:ext uri="{FF2B5EF4-FFF2-40B4-BE49-F238E27FC236}">
                <a16:creationId xmlns:a16="http://schemas.microsoft.com/office/drawing/2014/main" id="{09151034-CBC1-B303-1CC1-BB7AEE8D1E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55047" y="3820697"/>
            <a:ext cx="398545" cy="398545"/>
          </a:xfrm>
          <a:prstGeom prst="rect">
            <a:avLst/>
          </a:prstGeom>
        </p:spPr>
      </p:pic>
      <p:pic>
        <p:nvPicPr>
          <p:cNvPr id="128" name="Graphic 127" descr="Scientific Thought outline">
            <a:extLst>
              <a:ext uri="{FF2B5EF4-FFF2-40B4-BE49-F238E27FC236}">
                <a16:creationId xmlns:a16="http://schemas.microsoft.com/office/drawing/2014/main" id="{A424B22C-7327-5CF6-D29B-49E5BDA546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30912" y="4317852"/>
            <a:ext cx="401893" cy="401893"/>
          </a:xfrm>
          <a:prstGeom prst="rect">
            <a:avLst/>
          </a:prstGeom>
        </p:spPr>
      </p:pic>
      <p:pic>
        <p:nvPicPr>
          <p:cNvPr id="130" name="Graphic 129" descr="Badge Tick1 outline">
            <a:extLst>
              <a:ext uri="{FF2B5EF4-FFF2-40B4-BE49-F238E27FC236}">
                <a16:creationId xmlns:a16="http://schemas.microsoft.com/office/drawing/2014/main" id="{CA9C97F3-93D1-76FE-4EBF-00C09BB275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2433" y="4950737"/>
            <a:ext cx="490628" cy="490628"/>
          </a:xfrm>
          <a:prstGeom prst="rect">
            <a:avLst/>
          </a:prstGeom>
        </p:spPr>
      </p:pic>
      <p:pic>
        <p:nvPicPr>
          <p:cNvPr id="132" name="Graphic 131" descr="Hurdle outline">
            <a:extLst>
              <a:ext uri="{FF2B5EF4-FFF2-40B4-BE49-F238E27FC236}">
                <a16:creationId xmlns:a16="http://schemas.microsoft.com/office/drawing/2014/main" id="{78AA75A6-960A-1828-0DDC-9811B3B914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66470" y="5497590"/>
            <a:ext cx="381699" cy="381699"/>
          </a:xfrm>
          <a:prstGeom prst="rect">
            <a:avLst/>
          </a:prstGeom>
        </p:spPr>
      </p:pic>
      <p:sp>
        <p:nvSpPr>
          <p:cNvPr id="133" name="Title 1">
            <a:extLst>
              <a:ext uri="{FF2B5EF4-FFF2-40B4-BE49-F238E27FC236}">
                <a16:creationId xmlns:a16="http://schemas.microsoft.com/office/drawing/2014/main" id="{61C7C164-6C0C-DF2A-142F-A3275BD32E65}"/>
              </a:ext>
            </a:extLst>
          </p:cNvPr>
          <p:cNvSpPr>
            <a:spLocks noGrp="1"/>
          </p:cNvSpPr>
          <p:nvPr>
            <p:ph type="title"/>
          </p:nvPr>
        </p:nvSpPr>
        <p:spPr>
          <a:xfrm>
            <a:off x="592135" y="105141"/>
            <a:ext cx="10949354" cy="1325563"/>
          </a:xfrm>
        </p:spPr>
        <p:txBody>
          <a:bodyPr>
            <a:normAutofit/>
          </a:bodyPr>
          <a:lstStyle/>
          <a:p>
            <a:r>
              <a:rPr lang="en-US">
                <a:latin typeface="Posterama" panose="020B0504020200020000" pitchFamily="34" charset="0"/>
                <a:cs typeface="Posterama" panose="020B0504020200020000" pitchFamily="34" charset="0"/>
              </a:rPr>
              <a:t>Todays Journey:</a:t>
            </a:r>
          </a:p>
        </p:txBody>
      </p:sp>
    </p:spTree>
    <p:extLst>
      <p:ext uri="{BB962C8B-B14F-4D97-AF65-F5344CB8AC3E}">
        <p14:creationId xmlns:p14="http://schemas.microsoft.com/office/powerpoint/2010/main" val="38345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aphicFrame>
        <p:nvGraphicFramePr>
          <p:cNvPr id="816" name="Google Shape;816;p24"/>
          <p:cNvGraphicFramePr/>
          <p:nvPr>
            <p:extLst>
              <p:ext uri="{D42A27DB-BD31-4B8C-83A1-F6EECF244321}">
                <p14:modId xmlns:p14="http://schemas.microsoft.com/office/powerpoint/2010/main" val="2501879822"/>
              </p:ext>
            </p:extLst>
          </p:nvPr>
        </p:nvGraphicFramePr>
        <p:xfrm>
          <a:off x="337336" y="850447"/>
          <a:ext cx="11517328" cy="4870652"/>
        </p:xfrm>
        <a:graphic>
          <a:graphicData uri="http://schemas.openxmlformats.org/drawingml/2006/table">
            <a:tbl>
              <a:tblPr>
                <a:tableStyleId>{616DA210-FB5B-4158-B5E0-FEB733F419BA}</a:tableStyleId>
              </a:tblPr>
              <a:tblGrid>
                <a:gridCol w="2332233">
                  <a:extLst>
                    <a:ext uri="{9D8B030D-6E8A-4147-A177-3AD203B41FA5}">
                      <a16:colId xmlns:a16="http://schemas.microsoft.com/office/drawing/2014/main" val="20000"/>
                    </a:ext>
                  </a:extLst>
                </a:gridCol>
                <a:gridCol w="2385179">
                  <a:extLst>
                    <a:ext uri="{9D8B030D-6E8A-4147-A177-3AD203B41FA5}">
                      <a16:colId xmlns:a16="http://schemas.microsoft.com/office/drawing/2014/main" val="20001"/>
                    </a:ext>
                  </a:extLst>
                </a:gridCol>
                <a:gridCol w="2266556">
                  <a:extLst>
                    <a:ext uri="{9D8B030D-6E8A-4147-A177-3AD203B41FA5}">
                      <a16:colId xmlns:a16="http://schemas.microsoft.com/office/drawing/2014/main" val="20002"/>
                    </a:ext>
                  </a:extLst>
                </a:gridCol>
                <a:gridCol w="2266680">
                  <a:extLst>
                    <a:ext uri="{9D8B030D-6E8A-4147-A177-3AD203B41FA5}">
                      <a16:colId xmlns:a16="http://schemas.microsoft.com/office/drawing/2014/main" val="20003"/>
                    </a:ext>
                  </a:extLst>
                </a:gridCol>
                <a:gridCol w="2266680">
                  <a:extLst>
                    <a:ext uri="{9D8B030D-6E8A-4147-A177-3AD203B41FA5}">
                      <a16:colId xmlns:a16="http://schemas.microsoft.com/office/drawing/2014/main" val="3656792368"/>
                    </a:ext>
                  </a:extLst>
                </a:gridCol>
              </a:tblGrid>
              <a:tr h="863850">
                <a:tc>
                  <a:txBody>
                    <a:bodyPr/>
                    <a:lstStyle/>
                    <a:p>
                      <a:pPr marL="0" lvl="0" indent="0" algn="ctr" rtl="0">
                        <a:spcBef>
                          <a:spcPts val="0"/>
                        </a:spcBef>
                        <a:spcAft>
                          <a:spcPts val="0"/>
                        </a:spcAft>
                        <a:buNone/>
                      </a:pPr>
                      <a:r>
                        <a:rPr lang="en" sz="2400" b="0">
                          <a:solidFill>
                            <a:srgbClr val="FFFFFF"/>
                          </a:solidFill>
                          <a:latin typeface="Posterama" panose="020B0504020200020000" pitchFamily="34" charset="0"/>
                          <a:cs typeface="Posterama" panose="020B0504020200020000" pitchFamily="34" charset="0"/>
                          <a:sym typeface="Fira Sans"/>
                        </a:rPr>
                        <a:t>Features</a:t>
                      </a:r>
                      <a:endParaRPr sz="2400" b="0">
                        <a:solidFill>
                          <a:srgbClr val="FFFFFF"/>
                        </a:solidFill>
                        <a:latin typeface="Posterama" panose="020B0504020200020000" pitchFamily="34" charset="0"/>
                        <a:ea typeface="Fira Sans"/>
                        <a:cs typeface="Posterama" panose="020B0504020200020000" pitchFamily="34" charset="0"/>
                        <a:sym typeface="Fira Sans"/>
                      </a:endParaRPr>
                    </a:p>
                  </a:txBody>
                  <a:tcPr marL="121900" marR="121900" marT="121900" marB="121900" anchor="ctr">
                    <a:solidFill>
                      <a:srgbClr val="89BDAE"/>
                    </a:solidFill>
                  </a:tcPr>
                </a:tc>
                <a:tc>
                  <a:txBody>
                    <a:bodyPr/>
                    <a:lstStyle/>
                    <a:p>
                      <a:pPr marL="0" lvl="0" indent="0" algn="ctr" rtl="0">
                        <a:spcBef>
                          <a:spcPts val="0"/>
                        </a:spcBef>
                        <a:spcAft>
                          <a:spcPts val="0"/>
                        </a:spcAft>
                        <a:buNone/>
                      </a:pPr>
                      <a:r>
                        <a:rPr lang="en" sz="2400" b="0">
                          <a:solidFill>
                            <a:srgbClr val="FFFFFF"/>
                          </a:solidFill>
                          <a:latin typeface="Posterama" panose="020B0504020200020000" pitchFamily="34" charset="0"/>
                          <a:cs typeface="Posterama" panose="020B0504020200020000" pitchFamily="34" charset="0"/>
                          <a:sym typeface="Fira Sans"/>
                        </a:rPr>
                        <a:t>Student Starter Platform</a:t>
                      </a:r>
                    </a:p>
                  </a:txBody>
                  <a:tcPr marL="121900" marR="121900" marT="121900" marB="121900" anchor="ctr">
                    <a:solidFill>
                      <a:srgbClr val="89BDAE"/>
                    </a:solidFill>
                  </a:tcPr>
                </a:tc>
                <a:tc>
                  <a:txBody>
                    <a:bodyPr/>
                    <a:lstStyle/>
                    <a:p>
                      <a:pPr marL="0" lvl="0" indent="0" algn="ctr" rtl="0">
                        <a:spcBef>
                          <a:spcPts val="0"/>
                        </a:spcBef>
                        <a:spcAft>
                          <a:spcPts val="0"/>
                        </a:spcAft>
                        <a:buClr>
                          <a:schemeClr val="dk1"/>
                        </a:buClr>
                        <a:buSzPts val="1100"/>
                        <a:buFont typeface="Arial"/>
                        <a:buNone/>
                      </a:pPr>
                      <a:r>
                        <a:rPr lang="en-CA" sz="2400" b="0">
                          <a:solidFill>
                            <a:srgbClr val="FFFFFF"/>
                          </a:solidFill>
                          <a:latin typeface="Posterama" panose="020B0504020200020000" pitchFamily="34" charset="0"/>
                          <a:ea typeface="Fira Sans"/>
                          <a:cs typeface="Posterama" panose="020B0504020200020000" pitchFamily="34" charset="0"/>
                          <a:sym typeface="Fira Sans"/>
                        </a:rPr>
                        <a:t>Free Food Promotion</a:t>
                      </a:r>
                      <a:endParaRPr sz="2400" b="0">
                        <a:solidFill>
                          <a:srgbClr val="FFFFFF"/>
                        </a:solidFill>
                        <a:latin typeface="Posterama" panose="020B0504020200020000" pitchFamily="34" charset="0"/>
                        <a:ea typeface="Fira Sans"/>
                        <a:cs typeface="Posterama" panose="020B0504020200020000" pitchFamily="34" charset="0"/>
                        <a:sym typeface="Fira Sans"/>
                      </a:endParaRPr>
                    </a:p>
                  </a:txBody>
                  <a:tcPr marL="121900" marR="121900" marT="121900" marB="121900" anchor="ctr">
                    <a:solidFill>
                      <a:srgbClr val="89BDAE"/>
                    </a:solidFill>
                  </a:tcPr>
                </a:tc>
                <a:tc>
                  <a:txBody>
                    <a:bodyPr/>
                    <a:lstStyle/>
                    <a:p>
                      <a:pPr marL="0" lvl="0" indent="0" algn="ctr" rtl="0">
                        <a:spcBef>
                          <a:spcPts val="0"/>
                        </a:spcBef>
                        <a:spcAft>
                          <a:spcPts val="0"/>
                        </a:spcAft>
                        <a:buClr>
                          <a:schemeClr val="dk1"/>
                        </a:buClr>
                        <a:buSzPts val="1100"/>
                        <a:buFont typeface="Arial"/>
                        <a:buNone/>
                      </a:pPr>
                      <a:r>
                        <a:rPr lang="en-CA" sz="2400" b="0">
                          <a:solidFill>
                            <a:srgbClr val="FFFFFF"/>
                          </a:solidFill>
                          <a:latin typeface="Posterama" panose="020B0504020200020000" pitchFamily="34" charset="0"/>
                          <a:ea typeface="Fira Sans"/>
                          <a:cs typeface="Posterama" panose="020B0504020200020000" pitchFamily="34" charset="0"/>
                          <a:sym typeface="Fira Sans"/>
                        </a:rPr>
                        <a:t>Digital Ads</a:t>
                      </a:r>
                      <a:endParaRPr sz="2400" b="0">
                        <a:solidFill>
                          <a:srgbClr val="FFFFFF"/>
                        </a:solidFill>
                        <a:latin typeface="Posterama" panose="020B0504020200020000" pitchFamily="34" charset="0"/>
                        <a:ea typeface="Fira Sans"/>
                        <a:cs typeface="Posterama" panose="020B0504020200020000" pitchFamily="34" charset="0"/>
                        <a:sym typeface="Fira Sans"/>
                      </a:endParaRPr>
                    </a:p>
                  </a:txBody>
                  <a:tcPr marL="121900" marR="121900" marT="121900" marB="121900" anchor="ctr">
                    <a:solidFill>
                      <a:srgbClr val="89BDAE"/>
                    </a:solidFill>
                  </a:tcPr>
                </a:tc>
                <a:tc>
                  <a:txBody>
                    <a:bodyPr/>
                    <a:lstStyle/>
                    <a:p>
                      <a:pPr marL="0" lvl="0" indent="0" algn="ctr" rtl="0">
                        <a:spcBef>
                          <a:spcPts val="0"/>
                        </a:spcBef>
                        <a:spcAft>
                          <a:spcPts val="0"/>
                        </a:spcAft>
                        <a:buClr>
                          <a:schemeClr val="dk1"/>
                        </a:buClr>
                        <a:buSzPts val="1100"/>
                        <a:buFont typeface="Arial"/>
                        <a:buNone/>
                      </a:pPr>
                      <a:r>
                        <a:rPr lang="en-CA" sz="2400" b="0">
                          <a:solidFill>
                            <a:srgbClr val="FFFFFF"/>
                          </a:solidFill>
                          <a:latin typeface="Posterama" panose="020B0504020200020000" pitchFamily="34" charset="0"/>
                          <a:ea typeface="Fira Sans"/>
                          <a:cs typeface="Posterama" panose="020B0504020200020000" pitchFamily="34" charset="0"/>
                          <a:sym typeface="Fira Sans"/>
                        </a:rPr>
                        <a:t>Referrals</a:t>
                      </a:r>
                      <a:endParaRPr sz="2400" b="0">
                        <a:solidFill>
                          <a:srgbClr val="FFFFFF"/>
                        </a:solidFill>
                        <a:latin typeface="Posterama" panose="020B0504020200020000" pitchFamily="34" charset="0"/>
                        <a:ea typeface="Fira Sans"/>
                        <a:cs typeface="Posterama" panose="020B0504020200020000" pitchFamily="34" charset="0"/>
                        <a:sym typeface="Fira Sans"/>
                      </a:endParaRPr>
                    </a:p>
                  </a:txBody>
                  <a:tcPr marL="121900" marR="121900" marT="121900" marB="121900" anchor="ctr">
                    <a:solidFill>
                      <a:srgbClr val="89BDAE"/>
                    </a:solidFill>
                  </a:tcPr>
                </a:tc>
                <a:extLst>
                  <a:ext uri="{0D108BD9-81ED-4DB2-BD59-A6C34878D82A}">
                    <a16:rowId xmlns:a16="http://schemas.microsoft.com/office/drawing/2014/main" val="10000"/>
                  </a:ext>
                </a:extLst>
              </a:tr>
              <a:tr h="973833">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a:latin typeface="Posterama" panose="020B0504020200020000" pitchFamily="34" charset="0"/>
                          <a:cs typeface="Posterama" panose="020B0504020200020000" pitchFamily="34" charset="0"/>
                        </a:rPr>
                        <a:t>Provides WS with a distinct competitive advantage</a:t>
                      </a:r>
                    </a:p>
                  </a:txBody>
                  <a:tcPr marL="121900" marR="121900" marT="121900" marB="121900" anchor="ctr"/>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extLst>
                  <a:ext uri="{0D108BD9-81ED-4DB2-BD59-A6C34878D82A}">
                    <a16:rowId xmlns:a16="http://schemas.microsoft.com/office/drawing/2014/main" val="2118213682"/>
                  </a:ext>
                </a:extLst>
              </a:tr>
              <a:tr h="973833">
                <a:tc>
                  <a:txBody>
                    <a:bodyPr/>
                    <a:lstStyle/>
                    <a:p>
                      <a:pPr marL="0" lvl="0" indent="0" algn="ctr" rtl="0">
                        <a:lnSpc>
                          <a:spcPct val="115000"/>
                        </a:lnSpc>
                        <a:spcBef>
                          <a:spcPts val="0"/>
                        </a:spcBef>
                        <a:spcAft>
                          <a:spcPts val="0"/>
                        </a:spcAft>
                        <a:buNone/>
                      </a:pPr>
                      <a:r>
                        <a:rPr lang="en-CA" sz="1400">
                          <a:latin typeface="Posterama" panose="020B0504020200020000" pitchFamily="34" charset="0"/>
                          <a:cs typeface="Posterama" panose="020B0504020200020000" pitchFamily="34" charset="0"/>
                        </a:rPr>
                        <a:t>Encourages consistent engagement with WS</a:t>
                      </a:r>
                      <a:endParaRPr sz="1400">
                        <a:latin typeface="Posterama" panose="020B0504020200020000" pitchFamily="34" charset="0"/>
                        <a:cs typeface="Posterama" panose="020B0504020200020000" pitchFamily="34" charset="0"/>
                      </a:endParaRPr>
                    </a:p>
                  </a:txBody>
                  <a:tcPr marL="121900" marR="121900" marT="121900" marB="121900" anchor="ctr"/>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extLst>
                  <a:ext uri="{0D108BD9-81ED-4DB2-BD59-A6C34878D82A}">
                    <a16:rowId xmlns:a16="http://schemas.microsoft.com/office/drawing/2014/main" val="10001"/>
                  </a:ext>
                </a:extLst>
              </a:tr>
              <a:tr h="973833">
                <a:tc>
                  <a:txBody>
                    <a:bodyPr/>
                    <a:lstStyle/>
                    <a:p>
                      <a:pPr marL="0" lvl="0" indent="0" algn="ctr" rtl="0">
                        <a:lnSpc>
                          <a:spcPct val="115000"/>
                        </a:lnSpc>
                        <a:spcBef>
                          <a:spcPts val="0"/>
                        </a:spcBef>
                        <a:spcAft>
                          <a:spcPts val="0"/>
                        </a:spcAft>
                        <a:buNone/>
                      </a:pPr>
                      <a:r>
                        <a:rPr lang="en-CA" sz="1400">
                          <a:latin typeface="Posterama" panose="020B0504020200020000" pitchFamily="34" charset="0"/>
                          <a:cs typeface="Posterama" panose="020B0504020200020000" pitchFamily="34" charset="0"/>
                        </a:rPr>
                        <a:t>Low acquisition costs</a:t>
                      </a:r>
                      <a:endParaRPr sz="1400">
                        <a:latin typeface="Posterama" panose="020B0504020200020000" pitchFamily="34" charset="0"/>
                        <a:cs typeface="Posterama" panose="020B0504020200020000" pitchFamily="34" charset="0"/>
                      </a:endParaRPr>
                    </a:p>
                  </a:txBody>
                  <a:tcPr marL="121900" marR="121900" marT="121900" marB="121900" anchor="ctr"/>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extLst>
                  <a:ext uri="{0D108BD9-81ED-4DB2-BD59-A6C34878D82A}">
                    <a16:rowId xmlns:a16="http://schemas.microsoft.com/office/drawing/2014/main" val="10002"/>
                  </a:ext>
                </a:extLst>
              </a:tr>
              <a:tr h="973833">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b="0">
                          <a:latin typeface="Posterama" panose="020B0504020200020000" pitchFamily="34" charset="0"/>
                          <a:cs typeface="Posterama" panose="020B0504020200020000" pitchFamily="34" charset="0"/>
                        </a:rPr>
                        <a:t>Helps Gen Z make better financial choices</a:t>
                      </a:r>
                    </a:p>
                  </a:txBody>
                  <a:tcPr marL="121900" marR="121900" marT="121900" marB="121900" anchor="ctr"/>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tc>
                  <a:txBody>
                    <a:bodyPr/>
                    <a:lstStyle/>
                    <a:p>
                      <a:pPr marL="0" lvl="0" indent="0" algn="l" rtl="0">
                        <a:spcBef>
                          <a:spcPts val="0"/>
                        </a:spcBef>
                        <a:spcAft>
                          <a:spcPts val="0"/>
                        </a:spcAft>
                        <a:buNone/>
                      </a:pPr>
                      <a:endParaRPr sz="2400">
                        <a:latin typeface="Posterama" panose="020B0504020200020000" pitchFamily="34" charset="0"/>
                        <a:cs typeface="Posterama" panose="020B0504020200020000" pitchFamily="34" charset="0"/>
                      </a:endParaRPr>
                    </a:p>
                  </a:txBody>
                  <a:tcPr marL="121900" marR="121900" marT="121900" marB="121900"/>
                </a:tc>
                <a:extLst>
                  <a:ext uri="{0D108BD9-81ED-4DB2-BD59-A6C34878D82A}">
                    <a16:rowId xmlns:a16="http://schemas.microsoft.com/office/drawing/2014/main" val="10003"/>
                  </a:ext>
                </a:extLst>
              </a:tr>
            </a:tbl>
          </a:graphicData>
        </a:graphic>
      </p:graphicFrame>
      <p:sp>
        <p:nvSpPr>
          <p:cNvPr id="817" name="Google Shape;817;p24"/>
          <p:cNvSpPr txBox="1">
            <a:spLocks noGrp="1"/>
          </p:cNvSpPr>
          <p:nvPr>
            <p:ph type="title"/>
          </p:nvPr>
        </p:nvSpPr>
        <p:spPr>
          <a:xfrm>
            <a:off x="237326" y="131139"/>
            <a:ext cx="12192000" cy="642000"/>
          </a:xfrm>
          <a:prstGeom prst="rect">
            <a:avLst/>
          </a:prstGeom>
        </p:spPr>
        <p:txBody>
          <a:bodyPr spcFirstLastPara="1" vert="horz" wrap="square" lIns="121900" tIns="121900" rIns="121900" bIns="121900" rtlCol="0" anchor="t" anchorCtr="0">
            <a:noAutofit/>
          </a:bodyPr>
          <a:lstStyle/>
          <a:p>
            <a:pPr>
              <a:spcBef>
                <a:spcPts val="0"/>
              </a:spcBef>
            </a:pPr>
            <a:r>
              <a:rPr lang="en-CA" sz="2700">
                <a:latin typeface="Posterama" panose="020B0504020200020000" pitchFamily="34" charset="0"/>
                <a:cs typeface="Posterama" panose="020B0504020200020000" pitchFamily="34" charset="0"/>
              </a:rPr>
              <a:t>The Student Starter Platform is Superior vs. Previous Campaigns: </a:t>
            </a:r>
          </a:p>
        </p:txBody>
      </p:sp>
      <p:grpSp>
        <p:nvGrpSpPr>
          <p:cNvPr id="824" name="Google Shape;824;p24"/>
          <p:cNvGrpSpPr/>
          <p:nvPr/>
        </p:nvGrpSpPr>
        <p:grpSpPr>
          <a:xfrm>
            <a:off x="3578095" y="2017085"/>
            <a:ext cx="564537" cy="420905"/>
            <a:chOff x="3022535" y="5573501"/>
            <a:chExt cx="247677" cy="184683"/>
          </a:xfrm>
        </p:grpSpPr>
        <p:sp>
          <p:nvSpPr>
            <p:cNvPr id="825" name="Google Shape;825;p24"/>
            <p:cNvSpPr/>
            <p:nvPr/>
          </p:nvSpPr>
          <p:spPr>
            <a:xfrm>
              <a:off x="3022535" y="5635279"/>
              <a:ext cx="206139" cy="122905"/>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sp>
          <p:nvSpPr>
            <p:cNvPr id="826" name="Google Shape;826;p24"/>
            <p:cNvSpPr/>
            <p:nvPr/>
          </p:nvSpPr>
          <p:spPr>
            <a:xfrm>
              <a:off x="3084056" y="5573501"/>
              <a:ext cx="186156" cy="118689"/>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grpSp>
      <p:grpSp>
        <p:nvGrpSpPr>
          <p:cNvPr id="836" name="Google Shape;836;p24"/>
          <p:cNvGrpSpPr/>
          <p:nvPr/>
        </p:nvGrpSpPr>
        <p:grpSpPr>
          <a:xfrm>
            <a:off x="5991715" y="2017077"/>
            <a:ext cx="503442" cy="505073"/>
            <a:chOff x="4209575" y="5522788"/>
            <a:chExt cx="220872" cy="221614"/>
          </a:xfrm>
          <a:solidFill>
            <a:srgbClr val="457B6C"/>
          </a:solidFill>
        </p:grpSpPr>
        <p:sp>
          <p:nvSpPr>
            <p:cNvPr id="837" name="Google Shape;837;p24"/>
            <p:cNvSpPr/>
            <p:nvPr/>
          </p:nvSpPr>
          <p:spPr>
            <a:xfrm>
              <a:off x="4288451" y="5523583"/>
              <a:ext cx="141996" cy="220819"/>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sp>
          <p:nvSpPr>
            <p:cNvPr id="838" name="Google Shape;838;p24"/>
            <p:cNvSpPr/>
            <p:nvPr/>
          </p:nvSpPr>
          <p:spPr>
            <a:xfrm>
              <a:off x="4209575" y="5522788"/>
              <a:ext cx="135682" cy="220311"/>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grpSp>
      <p:grpSp>
        <p:nvGrpSpPr>
          <p:cNvPr id="2" name="Google Shape;824;p24">
            <a:extLst>
              <a:ext uri="{FF2B5EF4-FFF2-40B4-BE49-F238E27FC236}">
                <a16:creationId xmlns:a16="http://schemas.microsoft.com/office/drawing/2014/main" id="{203D6BFE-9503-E32A-9051-83F7508AE206}"/>
              </a:ext>
            </a:extLst>
          </p:cNvPr>
          <p:cNvGrpSpPr/>
          <p:nvPr/>
        </p:nvGrpSpPr>
        <p:grpSpPr>
          <a:xfrm>
            <a:off x="3607785" y="3065721"/>
            <a:ext cx="564537" cy="420905"/>
            <a:chOff x="3022535" y="5573501"/>
            <a:chExt cx="247677" cy="184683"/>
          </a:xfrm>
        </p:grpSpPr>
        <p:sp>
          <p:nvSpPr>
            <p:cNvPr id="3" name="Google Shape;825;p24">
              <a:extLst>
                <a:ext uri="{FF2B5EF4-FFF2-40B4-BE49-F238E27FC236}">
                  <a16:creationId xmlns:a16="http://schemas.microsoft.com/office/drawing/2014/main" id="{41E0CF60-2AA2-55FE-E9AA-B9DA2E1939BA}"/>
                </a:ext>
              </a:extLst>
            </p:cNvPr>
            <p:cNvSpPr/>
            <p:nvPr/>
          </p:nvSpPr>
          <p:spPr>
            <a:xfrm>
              <a:off x="3022535" y="5635279"/>
              <a:ext cx="206139" cy="122905"/>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sp>
          <p:nvSpPr>
            <p:cNvPr id="4" name="Google Shape;826;p24">
              <a:extLst>
                <a:ext uri="{FF2B5EF4-FFF2-40B4-BE49-F238E27FC236}">
                  <a16:creationId xmlns:a16="http://schemas.microsoft.com/office/drawing/2014/main" id="{F74F8135-038A-DDBE-610F-80276FBD0BAA}"/>
                </a:ext>
              </a:extLst>
            </p:cNvPr>
            <p:cNvSpPr/>
            <p:nvPr/>
          </p:nvSpPr>
          <p:spPr>
            <a:xfrm>
              <a:off x="3084056" y="5573501"/>
              <a:ext cx="186156" cy="118689"/>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grpSp>
      <p:grpSp>
        <p:nvGrpSpPr>
          <p:cNvPr id="5" name="Google Shape;824;p24">
            <a:extLst>
              <a:ext uri="{FF2B5EF4-FFF2-40B4-BE49-F238E27FC236}">
                <a16:creationId xmlns:a16="http://schemas.microsoft.com/office/drawing/2014/main" id="{1AFE5BBE-76B8-EC8E-3C66-4A56EA87DA1B}"/>
              </a:ext>
            </a:extLst>
          </p:cNvPr>
          <p:cNvGrpSpPr/>
          <p:nvPr/>
        </p:nvGrpSpPr>
        <p:grpSpPr>
          <a:xfrm>
            <a:off x="3568766" y="3984354"/>
            <a:ext cx="564537" cy="420905"/>
            <a:chOff x="3022535" y="5573501"/>
            <a:chExt cx="247677" cy="184683"/>
          </a:xfrm>
        </p:grpSpPr>
        <p:sp>
          <p:nvSpPr>
            <p:cNvPr id="6" name="Google Shape;825;p24">
              <a:extLst>
                <a:ext uri="{FF2B5EF4-FFF2-40B4-BE49-F238E27FC236}">
                  <a16:creationId xmlns:a16="http://schemas.microsoft.com/office/drawing/2014/main" id="{6CBF10D1-D7F1-7324-4379-54B74EFE7927}"/>
                </a:ext>
              </a:extLst>
            </p:cNvPr>
            <p:cNvSpPr/>
            <p:nvPr/>
          </p:nvSpPr>
          <p:spPr>
            <a:xfrm>
              <a:off x="3022535" y="5635279"/>
              <a:ext cx="206139" cy="122905"/>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sp>
          <p:nvSpPr>
            <p:cNvPr id="7" name="Google Shape;826;p24">
              <a:extLst>
                <a:ext uri="{FF2B5EF4-FFF2-40B4-BE49-F238E27FC236}">
                  <a16:creationId xmlns:a16="http://schemas.microsoft.com/office/drawing/2014/main" id="{B73E70BC-2EA1-D97C-6956-F6AB4C632F4D}"/>
                </a:ext>
              </a:extLst>
            </p:cNvPr>
            <p:cNvSpPr/>
            <p:nvPr/>
          </p:nvSpPr>
          <p:spPr>
            <a:xfrm>
              <a:off x="3084056" y="5573501"/>
              <a:ext cx="186156" cy="118689"/>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grpSp>
      <p:grpSp>
        <p:nvGrpSpPr>
          <p:cNvPr id="8" name="Google Shape;824;p24">
            <a:extLst>
              <a:ext uri="{FF2B5EF4-FFF2-40B4-BE49-F238E27FC236}">
                <a16:creationId xmlns:a16="http://schemas.microsoft.com/office/drawing/2014/main" id="{329EB0B8-B662-E422-0434-B9C2B9D0B94C}"/>
              </a:ext>
            </a:extLst>
          </p:cNvPr>
          <p:cNvGrpSpPr/>
          <p:nvPr/>
        </p:nvGrpSpPr>
        <p:grpSpPr>
          <a:xfrm>
            <a:off x="3568766" y="4997296"/>
            <a:ext cx="564537" cy="420905"/>
            <a:chOff x="3022535" y="5573501"/>
            <a:chExt cx="247677" cy="184683"/>
          </a:xfrm>
        </p:grpSpPr>
        <p:sp>
          <p:nvSpPr>
            <p:cNvPr id="9" name="Google Shape;825;p24">
              <a:extLst>
                <a:ext uri="{FF2B5EF4-FFF2-40B4-BE49-F238E27FC236}">
                  <a16:creationId xmlns:a16="http://schemas.microsoft.com/office/drawing/2014/main" id="{E9E723A7-6D23-0603-AF35-37B0941CCD8C}"/>
                </a:ext>
              </a:extLst>
            </p:cNvPr>
            <p:cNvSpPr/>
            <p:nvPr/>
          </p:nvSpPr>
          <p:spPr>
            <a:xfrm>
              <a:off x="3022535" y="5635279"/>
              <a:ext cx="206139" cy="122905"/>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sp>
          <p:nvSpPr>
            <p:cNvPr id="10" name="Google Shape;826;p24">
              <a:extLst>
                <a:ext uri="{FF2B5EF4-FFF2-40B4-BE49-F238E27FC236}">
                  <a16:creationId xmlns:a16="http://schemas.microsoft.com/office/drawing/2014/main" id="{2618425E-C395-9DA7-A858-AE8B737B22DA}"/>
                </a:ext>
              </a:extLst>
            </p:cNvPr>
            <p:cNvSpPr/>
            <p:nvPr/>
          </p:nvSpPr>
          <p:spPr>
            <a:xfrm>
              <a:off x="3084056" y="5573501"/>
              <a:ext cx="186156" cy="118689"/>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grpSp>
      <p:grpSp>
        <p:nvGrpSpPr>
          <p:cNvPr id="11" name="Google Shape;836;p24">
            <a:extLst>
              <a:ext uri="{FF2B5EF4-FFF2-40B4-BE49-F238E27FC236}">
                <a16:creationId xmlns:a16="http://schemas.microsoft.com/office/drawing/2014/main" id="{1B321052-CB62-872C-4869-DA84F8C11F3A}"/>
              </a:ext>
            </a:extLst>
          </p:cNvPr>
          <p:cNvGrpSpPr/>
          <p:nvPr/>
        </p:nvGrpSpPr>
        <p:grpSpPr>
          <a:xfrm>
            <a:off x="5966691" y="3039954"/>
            <a:ext cx="503442" cy="505073"/>
            <a:chOff x="4209575" y="5522788"/>
            <a:chExt cx="220872" cy="221614"/>
          </a:xfrm>
          <a:solidFill>
            <a:srgbClr val="457B6C"/>
          </a:solidFill>
        </p:grpSpPr>
        <p:sp>
          <p:nvSpPr>
            <p:cNvPr id="12" name="Google Shape;837;p24">
              <a:extLst>
                <a:ext uri="{FF2B5EF4-FFF2-40B4-BE49-F238E27FC236}">
                  <a16:creationId xmlns:a16="http://schemas.microsoft.com/office/drawing/2014/main" id="{3B87F359-B283-250B-2D65-70B189E422CD}"/>
                </a:ext>
              </a:extLst>
            </p:cNvPr>
            <p:cNvSpPr/>
            <p:nvPr/>
          </p:nvSpPr>
          <p:spPr>
            <a:xfrm>
              <a:off x="4288451" y="5523583"/>
              <a:ext cx="141996" cy="220819"/>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sp>
          <p:nvSpPr>
            <p:cNvPr id="13" name="Google Shape;838;p24">
              <a:extLst>
                <a:ext uri="{FF2B5EF4-FFF2-40B4-BE49-F238E27FC236}">
                  <a16:creationId xmlns:a16="http://schemas.microsoft.com/office/drawing/2014/main" id="{9A32DE87-778D-44B7-D54F-619BC0802105}"/>
                </a:ext>
              </a:extLst>
            </p:cNvPr>
            <p:cNvSpPr/>
            <p:nvPr/>
          </p:nvSpPr>
          <p:spPr>
            <a:xfrm>
              <a:off x="4209575" y="5522788"/>
              <a:ext cx="135682" cy="220311"/>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grpSp>
      <p:grpSp>
        <p:nvGrpSpPr>
          <p:cNvPr id="14" name="Google Shape;836;p24">
            <a:extLst>
              <a:ext uri="{FF2B5EF4-FFF2-40B4-BE49-F238E27FC236}">
                <a16:creationId xmlns:a16="http://schemas.microsoft.com/office/drawing/2014/main" id="{9D4E9EFC-6285-B3C0-706D-E4315AB9E95D}"/>
              </a:ext>
            </a:extLst>
          </p:cNvPr>
          <p:cNvGrpSpPr/>
          <p:nvPr/>
        </p:nvGrpSpPr>
        <p:grpSpPr>
          <a:xfrm>
            <a:off x="5991713" y="3984346"/>
            <a:ext cx="503442" cy="505073"/>
            <a:chOff x="4209575" y="5522788"/>
            <a:chExt cx="220872" cy="221614"/>
          </a:xfrm>
          <a:solidFill>
            <a:srgbClr val="457B6C"/>
          </a:solidFill>
        </p:grpSpPr>
        <p:sp>
          <p:nvSpPr>
            <p:cNvPr id="15" name="Google Shape;837;p24">
              <a:extLst>
                <a:ext uri="{FF2B5EF4-FFF2-40B4-BE49-F238E27FC236}">
                  <a16:creationId xmlns:a16="http://schemas.microsoft.com/office/drawing/2014/main" id="{D1E57FC9-54B7-D0E7-DAE2-150B12BCB72C}"/>
                </a:ext>
              </a:extLst>
            </p:cNvPr>
            <p:cNvSpPr/>
            <p:nvPr/>
          </p:nvSpPr>
          <p:spPr>
            <a:xfrm>
              <a:off x="4288451" y="5523583"/>
              <a:ext cx="141996" cy="220819"/>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sp>
          <p:nvSpPr>
            <p:cNvPr id="16" name="Google Shape;838;p24">
              <a:extLst>
                <a:ext uri="{FF2B5EF4-FFF2-40B4-BE49-F238E27FC236}">
                  <a16:creationId xmlns:a16="http://schemas.microsoft.com/office/drawing/2014/main" id="{D8AD4D03-AC36-09FF-FE0D-9AF34F2D0CAB}"/>
                </a:ext>
              </a:extLst>
            </p:cNvPr>
            <p:cNvSpPr/>
            <p:nvPr/>
          </p:nvSpPr>
          <p:spPr>
            <a:xfrm>
              <a:off x="4209575" y="5522788"/>
              <a:ext cx="135682" cy="220311"/>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grpSp>
      <p:grpSp>
        <p:nvGrpSpPr>
          <p:cNvPr id="17" name="Google Shape;836;p24">
            <a:extLst>
              <a:ext uri="{FF2B5EF4-FFF2-40B4-BE49-F238E27FC236}">
                <a16:creationId xmlns:a16="http://schemas.microsoft.com/office/drawing/2014/main" id="{FC5A8864-5937-2EC3-8776-F3BA7C4362D7}"/>
              </a:ext>
            </a:extLst>
          </p:cNvPr>
          <p:cNvGrpSpPr/>
          <p:nvPr/>
        </p:nvGrpSpPr>
        <p:grpSpPr>
          <a:xfrm>
            <a:off x="6000428" y="4971021"/>
            <a:ext cx="503442" cy="505073"/>
            <a:chOff x="4209575" y="5522788"/>
            <a:chExt cx="220872" cy="221614"/>
          </a:xfrm>
          <a:solidFill>
            <a:srgbClr val="457B6C"/>
          </a:solidFill>
        </p:grpSpPr>
        <p:sp>
          <p:nvSpPr>
            <p:cNvPr id="18" name="Google Shape;837;p24">
              <a:extLst>
                <a:ext uri="{FF2B5EF4-FFF2-40B4-BE49-F238E27FC236}">
                  <a16:creationId xmlns:a16="http://schemas.microsoft.com/office/drawing/2014/main" id="{14F0654D-8AFC-2849-C8EE-C41EE78FC1EE}"/>
                </a:ext>
              </a:extLst>
            </p:cNvPr>
            <p:cNvSpPr/>
            <p:nvPr/>
          </p:nvSpPr>
          <p:spPr>
            <a:xfrm>
              <a:off x="4288451" y="5523583"/>
              <a:ext cx="141996" cy="220819"/>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sp>
          <p:nvSpPr>
            <p:cNvPr id="19" name="Google Shape;838;p24">
              <a:extLst>
                <a:ext uri="{FF2B5EF4-FFF2-40B4-BE49-F238E27FC236}">
                  <a16:creationId xmlns:a16="http://schemas.microsoft.com/office/drawing/2014/main" id="{33266351-EA9B-CA65-1765-A15A0A1633F3}"/>
                </a:ext>
              </a:extLst>
            </p:cNvPr>
            <p:cNvSpPr/>
            <p:nvPr/>
          </p:nvSpPr>
          <p:spPr>
            <a:xfrm>
              <a:off x="4209575" y="5522788"/>
              <a:ext cx="135682" cy="220311"/>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grpSp>
      <p:grpSp>
        <p:nvGrpSpPr>
          <p:cNvPr id="20" name="Google Shape;836;p24">
            <a:extLst>
              <a:ext uri="{FF2B5EF4-FFF2-40B4-BE49-F238E27FC236}">
                <a16:creationId xmlns:a16="http://schemas.microsoft.com/office/drawing/2014/main" id="{67AB7F76-AE35-C841-3F1D-57ADF8EE225A}"/>
              </a:ext>
            </a:extLst>
          </p:cNvPr>
          <p:cNvGrpSpPr/>
          <p:nvPr/>
        </p:nvGrpSpPr>
        <p:grpSpPr>
          <a:xfrm>
            <a:off x="8279510" y="2043944"/>
            <a:ext cx="503442" cy="505073"/>
            <a:chOff x="4209575" y="5522788"/>
            <a:chExt cx="220872" cy="221614"/>
          </a:xfrm>
          <a:solidFill>
            <a:srgbClr val="457B6C"/>
          </a:solidFill>
        </p:grpSpPr>
        <p:sp>
          <p:nvSpPr>
            <p:cNvPr id="21" name="Google Shape;837;p24">
              <a:extLst>
                <a:ext uri="{FF2B5EF4-FFF2-40B4-BE49-F238E27FC236}">
                  <a16:creationId xmlns:a16="http://schemas.microsoft.com/office/drawing/2014/main" id="{4D14868B-908C-953D-6D3E-70010D778915}"/>
                </a:ext>
              </a:extLst>
            </p:cNvPr>
            <p:cNvSpPr/>
            <p:nvPr/>
          </p:nvSpPr>
          <p:spPr>
            <a:xfrm>
              <a:off x="4288451" y="5523583"/>
              <a:ext cx="141996" cy="220819"/>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sp>
          <p:nvSpPr>
            <p:cNvPr id="22" name="Google Shape;838;p24">
              <a:extLst>
                <a:ext uri="{FF2B5EF4-FFF2-40B4-BE49-F238E27FC236}">
                  <a16:creationId xmlns:a16="http://schemas.microsoft.com/office/drawing/2014/main" id="{884D6AF0-E07A-5E42-2D4C-91DD28D2D13C}"/>
                </a:ext>
              </a:extLst>
            </p:cNvPr>
            <p:cNvSpPr/>
            <p:nvPr/>
          </p:nvSpPr>
          <p:spPr>
            <a:xfrm>
              <a:off x="4209575" y="5522788"/>
              <a:ext cx="135682" cy="220311"/>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grpSp>
      <p:grpSp>
        <p:nvGrpSpPr>
          <p:cNvPr id="25" name="Google Shape;836;p24">
            <a:extLst>
              <a:ext uri="{FF2B5EF4-FFF2-40B4-BE49-F238E27FC236}">
                <a16:creationId xmlns:a16="http://schemas.microsoft.com/office/drawing/2014/main" id="{90DD09CE-BA55-9D7A-B934-E73012D81410}"/>
              </a:ext>
            </a:extLst>
          </p:cNvPr>
          <p:cNvGrpSpPr/>
          <p:nvPr/>
        </p:nvGrpSpPr>
        <p:grpSpPr>
          <a:xfrm>
            <a:off x="10510632" y="2048961"/>
            <a:ext cx="503442" cy="505073"/>
            <a:chOff x="4209575" y="5522788"/>
            <a:chExt cx="220872" cy="221614"/>
          </a:xfrm>
          <a:solidFill>
            <a:srgbClr val="457B6C"/>
          </a:solidFill>
        </p:grpSpPr>
        <p:sp>
          <p:nvSpPr>
            <p:cNvPr id="26" name="Google Shape;837;p24">
              <a:extLst>
                <a:ext uri="{FF2B5EF4-FFF2-40B4-BE49-F238E27FC236}">
                  <a16:creationId xmlns:a16="http://schemas.microsoft.com/office/drawing/2014/main" id="{6F24025D-F0EB-4D68-A268-EDA1905B7556}"/>
                </a:ext>
              </a:extLst>
            </p:cNvPr>
            <p:cNvSpPr/>
            <p:nvPr/>
          </p:nvSpPr>
          <p:spPr>
            <a:xfrm>
              <a:off x="4288451" y="5523583"/>
              <a:ext cx="141996" cy="220819"/>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sp>
          <p:nvSpPr>
            <p:cNvPr id="27" name="Google Shape;838;p24">
              <a:extLst>
                <a:ext uri="{FF2B5EF4-FFF2-40B4-BE49-F238E27FC236}">
                  <a16:creationId xmlns:a16="http://schemas.microsoft.com/office/drawing/2014/main" id="{296B347F-36F4-0F30-E58C-6F8C7CE84EE1}"/>
                </a:ext>
              </a:extLst>
            </p:cNvPr>
            <p:cNvSpPr/>
            <p:nvPr/>
          </p:nvSpPr>
          <p:spPr>
            <a:xfrm>
              <a:off x="4209575" y="5522788"/>
              <a:ext cx="135682" cy="220311"/>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grpSp>
      <p:grpSp>
        <p:nvGrpSpPr>
          <p:cNvPr id="28" name="Google Shape;824;p24">
            <a:extLst>
              <a:ext uri="{FF2B5EF4-FFF2-40B4-BE49-F238E27FC236}">
                <a16:creationId xmlns:a16="http://schemas.microsoft.com/office/drawing/2014/main" id="{12B6C0A3-ECC3-578D-00AD-73D6737B6C7E}"/>
              </a:ext>
            </a:extLst>
          </p:cNvPr>
          <p:cNvGrpSpPr/>
          <p:nvPr/>
        </p:nvGrpSpPr>
        <p:grpSpPr>
          <a:xfrm>
            <a:off x="8241742" y="3082950"/>
            <a:ext cx="564537" cy="420905"/>
            <a:chOff x="3022535" y="5573501"/>
            <a:chExt cx="247677" cy="184683"/>
          </a:xfrm>
        </p:grpSpPr>
        <p:sp>
          <p:nvSpPr>
            <p:cNvPr id="29" name="Google Shape;825;p24">
              <a:extLst>
                <a:ext uri="{FF2B5EF4-FFF2-40B4-BE49-F238E27FC236}">
                  <a16:creationId xmlns:a16="http://schemas.microsoft.com/office/drawing/2014/main" id="{4F727E75-FDFD-5504-D381-525A1CE41456}"/>
                </a:ext>
              </a:extLst>
            </p:cNvPr>
            <p:cNvSpPr/>
            <p:nvPr/>
          </p:nvSpPr>
          <p:spPr>
            <a:xfrm>
              <a:off x="3022535" y="5635279"/>
              <a:ext cx="206139" cy="122905"/>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sp>
          <p:nvSpPr>
            <p:cNvPr id="30" name="Google Shape;826;p24">
              <a:extLst>
                <a:ext uri="{FF2B5EF4-FFF2-40B4-BE49-F238E27FC236}">
                  <a16:creationId xmlns:a16="http://schemas.microsoft.com/office/drawing/2014/main" id="{4000CB45-A01C-A798-C7BC-F8080F7C69EC}"/>
                </a:ext>
              </a:extLst>
            </p:cNvPr>
            <p:cNvSpPr/>
            <p:nvPr/>
          </p:nvSpPr>
          <p:spPr>
            <a:xfrm>
              <a:off x="3084056" y="5573501"/>
              <a:ext cx="186156" cy="118689"/>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grpSp>
      <p:grpSp>
        <p:nvGrpSpPr>
          <p:cNvPr id="31" name="Google Shape;836;p24">
            <a:extLst>
              <a:ext uri="{FF2B5EF4-FFF2-40B4-BE49-F238E27FC236}">
                <a16:creationId xmlns:a16="http://schemas.microsoft.com/office/drawing/2014/main" id="{7D49EDE4-46AF-F6E2-82F3-8BF1D840A84D}"/>
              </a:ext>
            </a:extLst>
          </p:cNvPr>
          <p:cNvGrpSpPr/>
          <p:nvPr/>
        </p:nvGrpSpPr>
        <p:grpSpPr>
          <a:xfrm>
            <a:off x="8229228" y="4012659"/>
            <a:ext cx="503442" cy="505073"/>
            <a:chOff x="4209575" y="5522788"/>
            <a:chExt cx="220872" cy="221614"/>
          </a:xfrm>
          <a:solidFill>
            <a:srgbClr val="457B6C"/>
          </a:solidFill>
        </p:grpSpPr>
        <p:sp>
          <p:nvSpPr>
            <p:cNvPr id="32" name="Google Shape;837;p24">
              <a:extLst>
                <a:ext uri="{FF2B5EF4-FFF2-40B4-BE49-F238E27FC236}">
                  <a16:creationId xmlns:a16="http://schemas.microsoft.com/office/drawing/2014/main" id="{671BA224-C7B6-7F25-1520-8A2CFEFE82C1}"/>
                </a:ext>
              </a:extLst>
            </p:cNvPr>
            <p:cNvSpPr/>
            <p:nvPr/>
          </p:nvSpPr>
          <p:spPr>
            <a:xfrm>
              <a:off x="4288451" y="5523583"/>
              <a:ext cx="141996" cy="220819"/>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sp>
          <p:nvSpPr>
            <p:cNvPr id="33" name="Google Shape;838;p24">
              <a:extLst>
                <a:ext uri="{FF2B5EF4-FFF2-40B4-BE49-F238E27FC236}">
                  <a16:creationId xmlns:a16="http://schemas.microsoft.com/office/drawing/2014/main" id="{4BB158C6-97B5-3E9B-1836-CD72D09A6484}"/>
                </a:ext>
              </a:extLst>
            </p:cNvPr>
            <p:cNvSpPr/>
            <p:nvPr/>
          </p:nvSpPr>
          <p:spPr>
            <a:xfrm>
              <a:off x="4209575" y="5522788"/>
              <a:ext cx="135682" cy="220311"/>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grpSp>
      <p:grpSp>
        <p:nvGrpSpPr>
          <p:cNvPr id="34" name="Google Shape;836;p24">
            <a:extLst>
              <a:ext uri="{FF2B5EF4-FFF2-40B4-BE49-F238E27FC236}">
                <a16:creationId xmlns:a16="http://schemas.microsoft.com/office/drawing/2014/main" id="{47609112-2577-CC7E-A627-0D4C3B5693A0}"/>
              </a:ext>
            </a:extLst>
          </p:cNvPr>
          <p:cNvGrpSpPr/>
          <p:nvPr/>
        </p:nvGrpSpPr>
        <p:grpSpPr>
          <a:xfrm>
            <a:off x="8230413" y="4962091"/>
            <a:ext cx="503440" cy="505075"/>
            <a:chOff x="4209575" y="5522788"/>
            <a:chExt cx="220871" cy="221615"/>
          </a:xfrm>
          <a:solidFill>
            <a:srgbClr val="457B6C"/>
          </a:solidFill>
        </p:grpSpPr>
        <p:sp>
          <p:nvSpPr>
            <p:cNvPr id="35" name="Google Shape;837;p24">
              <a:extLst>
                <a:ext uri="{FF2B5EF4-FFF2-40B4-BE49-F238E27FC236}">
                  <a16:creationId xmlns:a16="http://schemas.microsoft.com/office/drawing/2014/main" id="{DEBBFCF5-A486-A68E-EE24-DE0B45F57C83}"/>
                </a:ext>
              </a:extLst>
            </p:cNvPr>
            <p:cNvSpPr/>
            <p:nvPr/>
          </p:nvSpPr>
          <p:spPr>
            <a:xfrm>
              <a:off x="4288450" y="5523584"/>
              <a:ext cx="141996" cy="220819"/>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sp>
          <p:nvSpPr>
            <p:cNvPr id="36" name="Google Shape;838;p24">
              <a:extLst>
                <a:ext uri="{FF2B5EF4-FFF2-40B4-BE49-F238E27FC236}">
                  <a16:creationId xmlns:a16="http://schemas.microsoft.com/office/drawing/2014/main" id="{4C5A1A47-65AB-4D85-A8CC-8920D5131B06}"/>
                </a:ext>
              </a:extLst>
            </p:cNvPr>
            <p:cNvSpPr/>
            <p:nvPr/>
          </p:nvSpPr>
          <p:spPr>
            <a:xfrm>
              <a:off x="4209575" y="5522788"/>
              <a:ext cx="135682" cy="220311"/>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grpSp>
      <p:grpSp>
        <p:nvGrpSpPr>
          <p:cNvPr id="37" name="Google Shape;824;p24">
            <a:extLst>
              <a:ext uri="{FF2B5EF4-FFF2-40B4-BE49-F238E27FC236}">
                <a16:creationId xmlns:a16="http://schemas.microsoft.com/office/drawing/2014/main" id="{EE484A4D-4B3B-6C31-9DA5-35906161976C}"/>
              </a:ext>
            </a:extLst>
          </p:cNvPr>
          <p:cNvGrpSpPr/>
          <p:nvPr/>
        </p:nvGrpSpPr>
        <p:grpSpPr>
          <a:xfrm>
            <a:off x="10409967" y="3075327"/>
            <a:ext cx="564537" cy="420905"/>
            <a:chOff x="3022535" y="5573501"/>
            <a:chExt cx="247677" cy="184683"/>
          </a:xfrm>
        </p:grpSpPr>
        <p:sp>
          <p:nvSpPr>
            <p:cNvPr id="38" name="Google Shape;825;p24">
              <a:extLst>
                <a:ext uri="{FF2B5EF4-FFF2-40B4-BE49-F238E27FC236}">
                  <a16:creationId xmlns:a16="http://schemas.microsoft.com/office/drawing/2014/main" id="{3A57C4FA-3F26-3327-8FAE-BA30751FAA7A}"/>
                </a:ext>
              </a:extLst>
            </p:cNvPr>
            <p:cNvSpPr/>
            <p:nvPr/>
          </p:nvSpPr>
          <p:spPr>
            <a:xfrm>
              <a:off x="3022535" y="5635279"/>
              <a:ext cx="206139" cy="122905"/>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sp>
          <p:nvSpPr>
            <p:cNvPr id="39" name="Google Shape;826;p24">
              <a:extLst>
                <a:ext uri="{FF2B5EF4-FFF2-40B4-BE49-F238E27FC236}">
                  <a16:creationId xmlns:a16="http://schemas.microsoft.com/office/drawing/2014/main" id="{10804882-7436-2EAB-01CB-0826B8CC415E}"/>
                </a:ext>
              </a:extLst>
            </p:cNvPr>
            <p:cNvSpPr/>
            <p:nvPr/>
          </p:nvSpPr>
          <p:spPr>
            <a:xfrm>
              <a:off x="3084056" y="5573501"/>
              <a:ext cx="186156" cy="118689"/>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4"/>
            </a:solidFill>
            <a:ln>
              <a:solidFill>
                <a:srgbClr val="FFB309"/>
              </a:solidFill>
            </a:ln>
          </p:spPr>
          <p:txBody>
            <a:bodyPr spcFirstLastPara="1" wrap="square" lIns="121900" tIns="121900" rIns="121900" bIns="121900" anchor="ctr" anchorCtr="0">
              <a:noAutofit/>
            </a:bodyPr>
            <a:lstStyle/>
            <a:p>
              <a:endParaRPr sz="2400"/>
            </a:p>
          </p:txBody>
        </p:sp>
      </p:grpSp>
      <p:grpSp>
        <p:nvGrpSpPr>
          <p:cNvPr id="40" name="Google Shape;836;p24">
            <a:extLst>
              <a:ext uri="{FF2B5EF4-FFF2-40B4-BE49-F238E27FC236}">
                <a16:creationId xmlns:a16="http://schemas.microsoft.com/office/drawing/2014/main" id="{A8E62D7B-21D9-1669-966F-67C882E96542}"/>
              </a:ext>
            </a:extLst>
          </p:cNvPr>
          <p:cNvGrpSpPr/>
          <p:nvPr/>
        </p:nvGrpSpPr>
        <p:grpSpPr>
          <a:xfrm>
            <a:off x="10427077" y="3999339"/>
            <a:ext cx="503442" cy="505073"/>
            <a:chOff x="4209575" y="5522788"/>
            <a:chExt cx="220872" cy="221614"/>
          </a:xfrm>
          <a:solidFill>
            <a:srgbClr val="457B6C"/>
          </a:solidFill>
        </p:grpSpPr>
        <p:sp>
          <p:nvSpPr>
            <p:cNvPr id="41" name="Google Shape;837;p24">
              <a:extLst>
                <a:ext uri="{FF2B5EF4-FFF2-40B4-BE49-F238E27FC236}">
                  <a16:creationId xmlns:a16="http://schemas.microsoft.com/office/drawing/2014/main" id="{3BBCE9ED-6137-EA40-AECD-630FAF47A74D}"/>
                </a:ext>
              </a:extLst>
            </p:cNvPr>
            <p:cNvSpPr/>
            <p:nvPr/>
          </p:nvSpPr>
          <p:spPr>
            <a:xfrm>
              <a:off x="4288451" y="5523583"/>
              <a:ext cx="141996" cy="220819"/>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sp>
          <p:nvSpPr>
            <p:cNvPr id="42" name="Google Shape;838;p24">
              <a:extLst>
                <a:ext uri="{FF2B5EF4-FFF2-40B4-BE49-F238E27FC236}">
                  <a16:creationId xmlns:a16="http://schemas.microsoft.com/office/drawing/2014/main" id="{2B65D4D8-2C49-4FCA-D3F8-1A9F7A76BE37}"/>
                </a:ext>
              </a:extLst>
            </p:cNvPr>
            <p:cNvSpPr/>
            <p:nvPr/>
          </p:nvSpPr>
          <p:spPr>
            <a:xfrm>
              <a:off x="4209575" y="5522788"/>
              <a:ext cx="135682" cy="220311"/>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grpSp>
      <p:grpSp>
        <p:nvGrpSpPr>
          <p:cNvPr id="43" name="Google Shape;836;p24">
            <a:extLst>
              <a:ext uri="{FF2B5EF4-FFF2-40B4-BE49-F238E27FC236}">
                <a16:creationId xmlns:a16="http://schemas.microsoft.com/office/drawing/2014/main" id="{30FEE098-9D01-6E9B-3188-5EBF590446B4}"/>
              </a:ext>
            </a:extLst>
          </p:cNvPr>
          <p:cNvGrpSpPr/>
          <p:nvPr/>
        </p:nvGrpSpPr>
        <p:grpSpPr>
          <a:xfrm>
            <a:off x="10459422" y="5015250"/>
            <a:ext cx="503440" cy="505075"/>
            <a:chOff x="4209575" y="5522788"/>
            <a:chExt cx="220871" cy="221615"/>
          </a:xfrm>
          <a:solidFill>
            <a:srgbClr val="457B6C"/>
          </a:solidFill>
        </p:grpSpPr>
        <p:sp>
          <p:nvSpPr>
            <p:cNvPr id="44" name="Google Shape;837;p24">
              <a:extLst>
                <a:ext uri="{FF2B5EF4-FFF2-40B4-BE49-F238E27FC236}">
                  <a16:creationId xmlns:a16="http://schemas.microsoft.com/office/drawing/2014/main" id="{664CC378-3341-E5B1-28CD-0F4F8C4D0EB8}"/>
                </a:ext>
              </a:extLst>
            </p:cNvPr>
            <p:cNvSpPr/>
            <p:nvPr/>
          </p:nvSpPr>
          <p:spPr>
            <a:xfrm>
              <a:off x="4288450" y="5523584"/>
              <a:ext cx="141996" cy="220819"/>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sp>
          <p:nvSpPr>
            <p:cNvPr id="45" name="Google Shape;838;p24">
              <a:extLst>
                <a:ext uri="{FF2B5EF4-FFF2-40B4-BE49-F238E27FC236}">
                  <a16:creationId xmlns:a16="http://schemas.microsoft.com/office/drawing/2014/main" id="{5E14C0F7-12CF-2A4B-1384-FCBC1FFC7EBF}"/>
                </a:ext>
              </a:extLst>
            </p:cNvPr>
            <p:cNvSpPr/>
            <p:nvPr/>
          </p:nvSpPr>
          <p:spPr>
            <a:xfrm>
              <a:off x="4209575" y="5522788"/>
              <a:ext cx="135682" cy="220311"/>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457B6C"/>
              </a:solidFill>
            </a:ln>
          </p:spPr>
          <p:txBody>
            <a:bodyPr spcFirstLastPara="1" wrap="square" lIns="121900" tIns="121900" rIns="121900" bIns="121900" anchor="ctr" anchorCtr="0">
              <a:noAutofit/>
            </a:bodyPr>
            <a:lstStyle/>
            <a:p>
              <a:endParaRPr sz="2400"/>
            </a:p>
          </p:txBody>
        </p:sp>
      </p:grpSp>
      <p:sp>
        <p:nvSpPr>
          <p:cNvPr id="46" name="TextBox 45">
            <a:extLst>
              <a:ext uri="{FF2B5EF4-FFF2-40B4-BE49-F238E27FC236}">
                <a16:creationId xmlns:a16="http://schemas.microsoft.com/office/drawing/2014/main" id="{436E5B30-059D-5C9B-B40B-4273514D4273}"/>
              </a:ext>
            </a:extLst>
          </p:cNvPr>
          <p:cNvSpPr txBox="1"/>
          <p:nvPr/>
        </p:nvSpPr>
        <p:spPr>
          <a:xfrm>
            <a:off x="332350" y="5822887"/>
            <a:ext cx="5025735" cy="369332"/>
          </a:xfrm>
          <a:prstGeom prst="rect">
            <a:avLst/>
          </a:prstGeom>
          <a:noFill/>
        </p:spPr>
        <p:txBody>
          <a:bodyPr wrap="none" rtlCol="0">
            <a:spAutoFit/>
          </a:bodyPr>
          <a:lstStyle/>
          <a:p>
            <a:r>
              <a:rPr lang="en-CA">
                <a:latin typeface="Posterama" panose="020B0504020200020000" pitchFamily="34" charset="0"/>
                <a:cs typeface="Posterama" panose="020B0504020200020000" pitchFamily="34" charset="0"/>
              </a:rPr>
              <a:t>Refer to </a:t>
            </a:r>
            <a:r>
              <a:rPr lang="en-CA">
                <a:latin typeface="Posterama" panose="020B0504020200020000" pitchFamily="34" charset="0"/>
                <a:cs typeface="Posterama" panose="020B0504020200020000" pitchFamily="34" charset="0"/>
                <a:hlinkClick r:id="rId3" action="ppaction://hlinksldjump"/>
              </a:rPr>
              <a:t>Exhibit E</a:t>
            </a:r>
            <a:r>
              <a:rPr lang="en-CA">
                <a:latin typeface="Posterama" panose="020B0504020200020000" pitchFamily="34" charset="0"/>
                <a:cs typeface="Posterama" panose="020B0504020200020000" pitchFamily="34" charset="0"/>
              </a:rPr>
              <a:t> for a more detailed analysis</a:t>
            </a:r>
          </a:p>
        </p:txBody>
      </p:sp>
      <p:grpSp>
        <p:nvGrpSpPr>
          <p:cNvPr id="51" name="Group 50">
            <a:extLst>
              <a:ext uri="{FF2B5EF4-FFF2-40B4-BE49-F238E27FC236}">
                <a16:creationId xmlns:a16="http://schemas.microsoft.com/office/drawing/2014/main" id="{0DADD943-852B-E30E-F16E-8748979B5701}"/>
              </a:ext>
            </a:extLst>
          </p:cNvPr>
          <p:cNvGrpSpPr/>
          <p:nvPr/>
        </p:nvGrpSpPr>
        <p:grpSpPr>
          <a:xfrm>
            <a:off x="206563" y="6265522"/>
            <a:ext cx="11778874" cy="711880"/>
            <a:chOff x="206563" y="6265522"/>
            <a:chExt cx="11778874" cy="711880"/>
          </a:xfrm>
        </p:grpSpPr>
        <p:graphicFrame>
          <p:nvGraphicFramePr>
            <p:cNvPr id="52" name="Diagram 51">
              <a:extLst>
                <a:ext uri="{FF2B5EF4-FFF2-40B4-BE49-F238E27FC236}">
                  <a16:creationId xmlns:a16="http://schemas.microsoft.com/office/drawing/2014/main" id="{0892EFF4-0475-1ACE-3230-46699C08E4B0}"/>
                </a:ext>
              </a:extLst>
            </p:cNvPr>
            <p:cNvGraphicFramePr/>
            <p:nvPr>
              <p:extLst>
                <p:ext uri="{D42A27DB-BD31-4B8C-83A1-F6EECF244321}">
                  <p14:modId xmlns:p14="http://schemas.microsoft.com/office/powerpoint/2010/main" val="2299568995"/>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3" name="TextBox 52">
              <a:extLst>
                <a:ext uri="{FF2B5EF4-FFF2-40B4-BE49-F238E27FC236}">
                  <a16:creationId xmlns:a16="http://schemas.microsoft.com/office/drawing/2014/main" id="{2860DB3D-994B-F782-55C6-9669754967F7}"/>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54" name="TextBox 53">
              <a:extLst>
                <a:ext uri="{FF2B5EF4-FFF2-40B4-BE49-F238E27FC236}">
                  <a16:creationId xmlns:a16="http://schemas.microsoft.com/office/drawing/2014/main" id="{DFDAA05B-B055-B75B-E6B9-C934F112907E}"/>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55" name="TextBox 54">
              <a:extLst>
                <a:ext uri="{FF2B5EF4-FFF2-40B4-BE49-F238E27FC236}">
                  <a16:creationId xmlns:a16="http://schemas.microsoft.com/office/drawing/2014/main" id="{8F9DF727-F32F-FB4F-0F83-7E6E0DEE8580}"/>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56" name="TextBox 55">
              <a:extLst>
                <a:ext uri="{FF2B5EF4-FFF2-40B4-BE49-F238E27FC236}">
                  <a16:creationId xmlns:a16="http://schemas.microsoft.com/office/drawing/2014/main" id="{EC5F121A-3C13-325E-3988-6FE3BB60C294}"/>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latin typeface="Posterama" panose="020B0504020200020000" pitchFamily="34" charset="0"/>
                  <a:cs typeface="Posterama" panose="020B0504020200020000" pitchFamily="34" charset="0"/>
                </a:rPr>
                <a:t>Matrix</a:t>
              </a:r>
            </a:p>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36"/>
                                        </p:tgtEl>
                                        <p:attrNameLst>
                                          <p:attrName>style.visibility</p:attrName>
                                        </p:attrNameLst>
                                      </p:cBhvr>
                                      <p:to>
                                        <p:strVal val="visible"/>
                                      </p:to>
                                    </p:set>
                                    <p:animEffect transition="in" filter="fade">
                                      <p:cBhvr>
                                        <p:cTn id="35" dur="500"/>
                                        <p:tgtEl>
                                          <p:spTgt spid="836"/>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24"/>
                                        </p:tgtEl>
                                        <p:attrNameLst>
                                          <p:attrName>style.visibility</p:attrName>
                                        </p:attrNameLst>
                                      </p:cBhvr>
                                      <p:to>
                                        <p:strVal val="visible"/>
                                      </p:to>
                                    </p:set>
                                    <p:animEffect transition="in" filter="fade">
                                      <p:cBhvr>
                                        <p:cTn id="49" dur="500"/>
                                        <p:tgtEl>
                                          <p:spTgt spid="824"/>
                                        </p:tgtEl>
                                      </p:cBhvr>
                                    </p:animEffect>
                                  </p:childTnLst>
                                </p:cTn>
                              </p:par>
                              <p:par>
                                <p:cTn id="50" presetID="10"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10"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29BD-73EC-DF26-2DFF-D05A4C6DAEAC}"/>
              </a:ext>
            </a:extLst>
          </p:cNvPr>
          <p:cNvSpPr>
            <a:spLocks noGrp="1"/>
          </p:cNvSpPr>
          <p:nvPr>
            <p:ph type="title"/>
          </p:nvPr>
        </p:nvSpPr>
        <p:spPr>
          <a:xfrm>
            <a:off x="349767" y="-28186"/>
            <a:ext cx="11664594" cy="1325563"/>
          </a:xfrm>
        </p:spPr>
        <p:txBody>
          <a:bodyPr>
            <a:normAutofit/>
          </a:bodyPr>
          <a:lstStyle/>
          <a:p>
            <a:r>
              <a:rPr lang="en-US" sz="3600">
                <a:latin typeface="Posterama" panose="020B0504020200020000" pitchFamily="34" charset="0"/>
                <a:cs typeface="Posterama" panose="020B0504020200020000" pitchFamily="34" charset="0"/>
              </a:rPr>
              <a:t>Major Risks Successfully Mitigated Through Strategy:</a:t>
            </a:r>
          </a:p>
        </p:txBody>
      </p:sp>
      <p:sp>
        <p:nvSpPr>
          <p:cNvPr id="4" name="Rectangle 3">
            <a:extLst>
              <a:ext uri="{FF2B5EF4-FFF2-40B4-BE49-F238E27FC236}">
                <a16:creationId xmlns:a16="http://schemas.microsoft.com/office/drawing/2014/main" id="{2A771488-6832-C75D-40F0-E49C8184441A}"/>
              </a:ext>
            </a:extLst>
          </p:cNvPr>
          <p:cNvSpPr/>
          <p:nvPr/>
        </p:nvSpPr>
        <p:spPr>
          <a:xfrm>
            <a:off x="1053737" y="1887163"/>
            <a:ext cx="4373880" cy="3377168"/>
          </a:xfrm>
          <a:prstGeom prst="rect">
            <a:avLst/>
          </a:prstGeom>
          <a:gradFill flip="none" rotWithShape="1">
            <a:gsLst>
              <a:gs pos="0">
                <a:srgbClr val="B2E290"/>
              </a:gs>
              <a:gs pos="52000">
                <a:srgbClr val="FFFAA8"/>
              </a:gs>
              <a:gs pos="100000">
                <a:srgbClr val="EA9D9E"/>
              </a:gs>
            </a:gsLst>
            <a:path path="circle">
              <a:fillToRect t="100000" r="100000"/>
            </a:path>
            <a:tileRect l="-100000" b="-100000"/>
          </a:gradFill>
          <a:ln>
            <a:solidFill>
              <a:srgbClr val="FFD87F"/>
            </a:solidFill>
          </a:ln>
          <a:effectLst>
            <a:outerShdw blurRad="331117" dist="38100" dir="2700000" algn="tl" rotWithShape="0">
              <a:srgbClr val="FFD87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4AB87"/>
                </a:solidFill>
              </a:ln>
              <a:solidFill>
                <a:srgbClr val="C4AB87"/>
              </a:solidFill>
            </a:endParaRPr>
          </a:p>
        </p:txBody>
      </p:sp>
      <p:sp>
        <p:nvSpPr>
          <p:cNvPr id="5" name="TextBox 4">
            <a:extLst>
              <a:ext uri="{FF2B5EF4-FFF2-40B4-BE49-F238E27FC236}">
                <a16:creationId xmlns:a16="http://schemas.microsoft.com/office/drawing/2014/main" id="{ABD0D29B-6621-6AD8-3E98-3B3490BF41A6}"/>
              </a:ext>
            </a:extLst>
          </p:cNvPr>
          <p:cNvSpPr txBox="1"/>
          <p:nvPr/>
        </p:nvSpPr>
        <p:spPr>
          <a:xfrm>
            <a:off x="2573383" y="5313059"/>
            <a:ext cx="1972491" cy="369332"/>
          </a:xfrm>
          <a:prstGeom prst="rect">
            <a:avLst/>
          </a:prstGeom>
          <a:noFill/>
        </p:spPr>
        <p:txBody>
          <a:bodyPr wrap="square" rtlCol="0">
            <a:spAutoFit/>
          </a:bodyPr>
          <a:lstStyle/>
          <a:p>
            <a:r>
              <a:rPr lang="en-US"/>
              <a:t>Likelihood </a:t>
            </a:r>
          </a:p>
        </p:txBody>
      </p:sp>
      <p:sp>
        <p:nvSpPr>
          <p:cNvPr id="6" name="TextBox 5">
            <a:extLst>
              <a:ext uri="{FF2B5EF4-FFF2-40B4-BE49-F238E27FC236}">
                <a16:creationId xmlns:a16="http://schemas.microsoft.com/office/drawing/2014/main" id="{2AD13632-A29F-CCB9-8B7B-4292DAD6A566}"/>
              </a:ext>
            </a:extLst>
          </p:cNvPr>
          <p:cNvSpPr txBox="1"/>
          <p:nvPr/>
        </p:nvSpPr>
        <p:spPr>
          <a:xfrm rot="16200000">
            <a:off x="-267090" y="2727932"/>
            <a:ext cx="1972491" cy="369332"/>
          </a:xfrm>
          <a:prstGeom prst="rect">
            <a:avLst/>
          </a:prstGeom>
          <a:noFill/>
        </p:spPr>
        <p:txBody>
          <a:bodyPr wrap="square" rtlCol="0">
            <a:spAutoFit/>
          </a:bodyPr>
          <a:lstStyle/>
          <a:p>
            <a:r>
              <a:rPr lang="en-US"/>
              <a:t>Impact</a:t>
            </a:r>
          </a:p>
        </p:txBody>
      </p:sp>
      <p:sp>
        <p:nvSpPr>
          <p:cNvPr id="7" name="TextBox 6">
            <a:extLst>
              <a:ext uri="{FF2B5EF4-FFF2-40B4-BE49-F238E27FC236}">
                <a16:creationId xmlns:a16="http://schemas.microsoft.com/office/drawing/2014/main" id="{F7BC5195-1CC5-8144-9F86-B0680E8470DA}"/>
              </a:ext>
            </a:extLst>
          </p:cNvPr>
          <p:cNvSpPr txBox="1"/>
          <p:nvPr/>
        </p:nvSpPr>
        <p:spPr>
          <a:xfrm>
            <a:off x="1053737" y="5231158"/>
            <a:ext cx="1972491" cy="369332"/>
          </a:xfrm>
          <a:prstGeom prst="rect">
            <a:avLst/>
          </a:prstGeom>
          <a:noFill/>
        </p:spPr>
        <p:txBody>
          <a:bodyPr wrap="square" rtlCol="0">
            <a:spAutoFit/>
          </a:bodyPr>
          <a:lstStyle/>
          <a:p>
            <a:r>
              <a:rPr lang="en-US" sz="1200"/>
              <a:t>Low</a:t>
            </a:r>
            <a:r>
              <a:rPr lang="en-US"/>
              <a:t> </a:t>
            </a:r>
          </a:p>
        </p:txBody>
      </p:sp>
      <p:sp>
        <p:nvSpPr>
          <p:cNvPr id="8" name="TextBox 7">
            <a:extLst>
              <a:ext uri="{FF2B5EF4-FFF2-40B4-BE49-F238E27FC236}">
                <a16:creationId xmlns:a16="http://schemas.microsoft.com/office/drawing/2014/main" id="{A8439978-4759-E499-90F5-829BF4EF08AC}"/>
              </a:ext>
            </a:extLst>
          </p:cNvPr>
          <p:cNvSpPr txBox="1"/>
          <p:nvPr/>
        </p:nvSpPr>
        <p:spPr>
          <a:xfrm>
            <a:off x="4806042" y="5234681"/>
            <a:ext cx="1972491" cy="369332"/>
          </a:xfrm>
          <a:prstGeom prst="rect">
            <a:avLst/>
          </a:prstGeom>
          <a:noFill/>
        </p:spPr>
        <p:txBody>
          <a:bodyPr wrap="square" rtlCol="0">
            <a:spAutoFit/>
          </a:bodyPr>
          <a:lstStyle/>
          <a:p>
            <a:r>
              <a:rPr lang="en-US" sz="1200"/>
              <a:t>High</a:t>
            </a:r>
            <a:r>
              <a:rPr lang="en-US"/>
              <a:t> </a:t>
            </a:r>
          </a:p>
        </p:txBody>
      </p:sp>
      <p:sp>
        <p:nvSpPr>
          <p:cNvPr id="9" name="TextBox 8">
            <a:extLst>
              <a:ext uri="{FF2B5EF4-FFF2-40B4-BE49-F238E27FC236}">
                <a16:creationId xmlns:a16="http://schemas.microsoft.com/office/drawing/2014/main" id="{B99A7B5E-DC6A-A40B-45A5-F6CFF210B9E9}"/>
              </a:ext>
            </a:extLst>
          </p:cNvPr>
          <p:cNvSpPr txBox="1"/>
          <p:nvPr/>
        </p:nvSpPr>
        <p:spPr>
          <a:xfrm rot="16200000">
            <a:off x="-192132" y="4060247"/>
            <a:ext cx="1972491" cy="369332"/>
          </a:xfrm>
          <a:prstGeom prst="rect">
            <a:avLst/>
          </a:prstGeom>
          <a:noFill/>
        </p:spPr>
        <p:txBody>
          <a:bodyPr wrap="square" rtlCol="0">
            <a:spAutoFit/>
          </a:bodyPr>
          <a:lstStyle/>
          <a:p>
            <a:r>
              <a:rPr lang="en-US" sz="1200"/>
              <a:t>Low</a:t>
            </a:r>
            <a:r>
              <a:rPr lang="en-US"/>
              <a:t> </a:t>
            </a:r>
          </a:p>
        </p:txBody>
      </p:sp>
      <p:sp>
        <p:nvSpPr>
          <p:cNvPr id="10" name="TextBox 9">
            <a:extLst>
              <a:ext uri="{FF2B5EF4-FFF2-40B4-BE49-F238E27FC236}">
                <a16:creationId xmlns:a16="http://schemas.microsoft.com/office/drawing/2014/main" id="{B676C7C8-9272-D454-27B2-C7F620FF79B6}"/>
              </a:ext>
            </a:extLst>
          </p:cNvPr>
          <p:cNvSpPr txBox="1"/>
          <p:nvPr/>
        </p:nvSpPr>
        <p:spPr>
          <a:xfrm rot="16200000">
            <a:off x="-192132" y="1284436"/>
            <a:ext cx="1972491" cy="369332"/>
          </a:xfrm>
          <a:prstGeom prst="rect">
            <a:avLst/>
          </a:prstGeom>
          <a:noFill/>
        </p:spPr>
        <p:txBody>
          <a:bodyPr wrap="square" rtlCol="0">
            <a:spAutoFit/>
          </a:bodyPr>
          <a:lstStyle/>
          <a:p>
            <a:r>
              <a:rPr lang="en-US" sz="1200" dirty="0"/>
              <a:t>High</a:t>
            </a:r>
            <a:r>
              <a:rPr lang="en-US" dirty="0"/>
              <a:t> </a:t>
            </a:r>
          </a:p>
        </p:txBody>
      </p:sp>
      <p:sp>
        <p:nvSpPr>
          <p:cNvPr id="13" name="Oval 12">
            <a:extLst>
              <a:ext uri="{FF2B5EF4-FFF2-40B4-BE49-F238E27FC236}">
                <a16:creationId xmlns:a16="http://schemas.microsoft.com/office/drawing/2014/main" id="{F7781C8C-2230-AF80-F926-DA61F17D0669}"/>
              </a:ext>
            </a:extLst>
          </p:cNvPr>
          <p:cNvSpPr/>
          <p:nvPr/>
        </p:nvSpPr>
        <p:spPr>
          <a:xfrm>
            <a:off x="4422425" y="2688761"/>
            <a:ext cx="285750" cy="264583"/>
          </a:xfrm>
          <a:prstGeom prst="ellips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FFA21C58-1235-CA8F-E49D-00C3E54156B4}"/>
              </a:ext>
            </a:extLst>
          </p:cNvPr>
          <p:cNvSpPr/>
          <p:nvPr/>
        </p:nvSpPr>
        <p:spPr>
          <a:xfrm>
            <a:off x="5901481" y="1890687"/>
            <a:ext cx="2656865" cy="2355732"/>
          </a:xfrm>
          <a:prstGeom prst="rect">
            <a:avLst/>
          </a:prstGeom>
          <a:solidFill>
            <a:srgbClr val="FFD87F">
              <a:alpha val="1199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7D103276-1C1A-F933-7DFA-016FAC41834F}"/>
              </a:ext>
            </a:extLst>
          </p:cNvPr>
          <p:cNvSpPr/>
          <p:nvPr/>
        </p:nvSpPr>
        <p:spPr>
          <a:xfrm>
            <a:off x="9032210" y="1883640"/>
            <a:ext cx="2875044" cy="2362779"/>
          </a:xfrm>
          <a:prstGeom prst="rect">
            <a:avLst/>
          </a:prstGeom>
          <a:solidFill>
            <a:srgbClr val="FFD87F">
              <a:alpha val="140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a:extLst>
              <a:ext uri="{FF2B5EF4-FFF2-40B4-BE49-F238E27FC236}">
                <a16:creationId xmlns:a16="http://schemas.microsoft.com/office/drawing/2014/main" id="{9E7D7BC8-35BB-1938-C54E-9F877A204462}"/>
              </a:ext>
            </a:extLst>
          </p:cNvPr>
          <p:cNvSpPr/>
          <p:nvPr/>
        </p:nvSpPr>
        <p:spPr>
          <a:xfrm>
            <a:off x="5901481" y="1755250"/>
            <a:ext cx="1985502" cy="398995"/>
          </a:xfrm>
          <a:prstGeom prst="homePlat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Posterama" panose="020B0504020200020000" pitchFamily="34" charset="0"/>
                <a:cs typeface="Posterama" panose="020B0504020200020000" pitchFamily="34" charset="0"/>
              </a:rPr>
              <a:t>Risks</a:t>
            </a:r>
            <a:endParaRPr lang="en-US">
              <a:solidFill>
                <a:schemeClr val="tx1"/>
              </a:solidFill>
              <a:latin typeface="Posterama" panose="020B0504020200020000" pitchFamily="34" charset="0"/>
              <a:cs typeface="Posterama" panose="020B0504020200020000" pitchFamily="34" charset="0"/>
            </a:endParaRPr>
          </a:p>
        </p:txBody>
      </p:sp>
      <p:sp>
        <p:nvSpPr>
          <p:cNvPr id="18" name="Pentagon 17">
            <a:extLst>
              <a:ext uri="{FF2B5EF4-FFF2-40B4-BE49-F238E27FC236}">
                <a16:creationId xmlns:a16="http://schemas.microsoft.com/office/drawing/2014/main" id="{F62D0D10-3284-8F4D-D26F-FA2E82B7753F}"/>
              </a:ext>
            </a:extLst>
          </p:cNvPr>
          <p:cNvSpPr/>
          <p:nvPr/>
        </p:nvSpPr>
        <p:spPr>
          <a:xfrm>
            <a:off x="9032210" y="1774083"/>
            <a:ext cx="1985502" cy="308198"/>
          </a:xfrm>
          <a:prstGeom prst="homePlat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Posterama" panose="020B0504020200020000" pitchFamily="34" charset="0"/>
                <a:cs typeface="Posterama" panose="020B0504020200020000" pitchFamily="34" charset="0"/>
              </a:rPr>
              <a:t>Mitigations</a:t>
            </a:r>
            <a:endParaRPr lang="en-US">
              <a:solidFill>
                <a:schemeClr val="tx1"/>
              </a:solidFill>
              <a:latin typeface="Posterama" panose="020B0504020200020000" pitchFamily="34" charset="0"/>
              <a:cs typeface="Posterama" panose="020B0504020200020000" pitchFamily="34" charset="0"/>
            </a:endParaRPr>
          </a:p>
        </p:txBody>
      </p:sp>
      <p:sp>
        <p:nvSpPr>
          <p:cNvPr id="23" name="TextBox 22">
            <a:extLst>
              <a:ext uri="{FF2B5EF4-FFF2-40B4-BE49-F238E27FC236}">
                <a16:creationId xmlns:a16="http://schemas.microsoft.com/office/drawing/2014/main" id="{ED31C567-5D4C-D716-ACFF-6D1634DDAFDB}"/>
              </a:ext>
            </a:extLst>
          </p:cNvPr>
          <p:cNvSpPr txBox="1"/>
          <p:nvPr/>
        </p:nvSpPr>
        <p:spPr>
          <a:xfrm>
            <a:off x="6123282" y="2628530"/>
            <a:ext cx="1985502" cy="1107996"/>
          </a:xfrm>
          <a:prstGeom prst="rect">
            <a:avLst/>
          </a:prstGeom>
          <a:noFill/>
        </p:spPr>
        <p:txBody>
          <a:bodyPr wrap="square" rtlCol="0">
            <a:spAutoFit/>
          </a:bodyPr>
          <a:lstStyle/>
          <a:p>
            <a:r>
              <a:rPr lang="en-US" sz="2400">
                <a:latin typeface="Posterama" panose="020B0504020200020000" pitchFamily="34" charset="0"/>
                <a:cs typeface="Posterama" panose="020B0504020200020000" pitchFamily="34" charset="0"/>
              </a:rPr>
              <a:t>Low Student Engagement</a:t>
            </a:r>
          </a:p>
          <a:p>
            <a:endParaRPr lang="en-US"/>
          </a:p>
        </p:txBody>
      </p:sp>
      <p:sp>
        <p:nvSpPr>
          <p:cNvPr id="3" name="TextBox 2">
            <a:extLst>
              <a:ext uri="{FF2B5EF4-FFF2-40B4-BE49-F238E27FC236}">
                <a16:creationId xmlns:a16="http://schemas.microsoft.com/office/drawing/2014/main" id="{041FDED2-5B55-7874-E854-7E5AD02B5F14}"/>
              </a:ext>
            </a:extLst>
          </p:cNvPr>
          <p:cNvSpPr txBox="1"/>
          <p:nvPr/>
        </p:nvSpPr>
        <p:spPr>
          <a:xfrm>
            <a:off x="978780" y="5752225"/>
            <a:ext cx="3897221" cy="369332"/>
          </a:xfrm>
          <a:prstGeom prst="rect">
            <a:avLst/>
          </a:prstGeom>
          <a:noFill/>
        </p:spPr>
        <p:txBody>
          <a:bodyPr wrap="none" rtlCol="0">
            <a:spAutoFit/>
          </a:bodyPr>
          <a:lstStyle/>
          <a:p>
            <a:r>
              <a:rPr lang="en-CA">
                <a:latin typeface="Posterama" panose="020B0504020200020000" pitchFamily="34" charset="0"/>
                <a:cs typeface="Posterama" panose="020B0504020200020000" pitchFamily="34" charset="0"/>
              </a:rPr>
              <a:t>Refer to </a:t>
            </a:r>
            <a:r>
              <a:rPr lang="en-CA">
                <a:latin typeface="Posterama" panose="020B0504020200020000" pitchFamily="34" charset="0"/>
                <a:cs typeface="Posterama" panose="020B0504020200020000" pitchFamily="34" charset="0"/>
                <a:hlinkClick r:id="rId3" action="ppaction://hlinksldjump"/>
              </a:rPr>
              <a:t>Exhibit I</a:t>
            </a:r>
            <a:r>
              <a:rPr lang="en-CA">
                <a:latin typeface="Posterama" panose="020B0504020200020000" pitchFamily="34" charset="0"/>
                <a:cs typeface="Posterama" panose="020B0504020200020000" pitchFamily="34" charset="0"/>
              </a:rPr>
              <a:t> for a more details</a:t>
            </a:r>
          </a:p>
        </p:txBody>
      </p:sp>
      <p:sp>
        <p:nvSpPr>
          <p:cNvPr id="14" name="Rectangle 13">
            <a:extLst>
              <a:ext uri="{FF2B5EF4-FFF2-40B4-BE49-F238E27FC236}">
                <a16:creationId xmlns:a16="http://schemas.microsoft.com/office/drawing/2014/main" id="{50514EBB-D8AF-5C3A-FD1C-006DA167C73B}"/>
              </a:ext>
            </a:extLst>
          </p:cNvPr>
          <p:cNvSpPr/>
          <p:nvPr/>
        </p:nvSpPr>
        <p:spPr>
          <a:xfrm>
            <a:off x="5901480" y="4480949"/>
            <a:ext cx="6005774" cy="1450529"/>
          </a:xfrm>
          <a:prstGeom prst="rect">
            <a:avLst/>
          </a:prstGeom>
          <a:solidFill>
            <a:srgbClr val="89BDAE">
              <a:alpha val="11765"/>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Pentagon 17">
            <a:extLst>
              <a:ext uri="{FF2B5EF4-FFF2-40B4-BE49-F238E27FC236}">
                <a16:creationId xmlns:a16="http://schemas.microsoft.com/office/drawing/2014/main" id="{C648307A-CE01-3B31-56E4-064BB8C8C564}"/>
              </a:ext>
            </a:extLst>
          </p:cNvPr>
          <p:cNvSpPr/>
          <p:nvPr/>
        </p:nvSpPr>
        <p:spPr>
          <a:xfrm>
            <a:off x="5901480" y="4394389"/>
            <a:ext cx="1804233" cy="342202"/>
          </a:xfrm>
          <a:prstGeom prst="homePlat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osterama" panose="020B0504020200020000" pitchFamily="34" charset="0"/>
                <a:cs typeface="Posterama" panose="020B0504020200020000" pitchFamily="34" charset="0"/>
              </a:rPr>
              <a:t>Contingency:</a:t>
            </a:r>
          </a:p>
        </p:txBody>
      </p:sp>
      <p:sp>
        <p:nvSpPr>
          <p:cNvPr id="34" name="TextBox 33">
            <a:extLst>
              <a:ext uri="{FF2B5EF4-FFF2-40B4-BE49-F238E27FC236}">
                <a16:creationId xmlns:a16="http://schemas.microsoft.com/office/drawing/2014/main" id="{6F18CEA0-2A04-E182-C1FB-D97258227C77}"/>
              </a:ext>
            </a:extLst>
          </p:cNvPr>
          <p:cNvSpPr txBox="1"/>
          <p:nvPr/>
        </p:nvSpPr>
        <p:spPr>
          <a:xfrm>
            <a:off x="9116428" y="2256021"/>
            <a:ext cx="2557002" cy="2133918"/>
          </a:xfrm>
          <a:prstGeom prst="rect">
            <a:avLst/>
          </a:prstGeom>
          <a:noFill/>
        </p:spPr>
        <p:txBody>
          <a:bodyPr wrap="square" lIns="91440" tIns="45720" rIns="91440" bIns="45720" rtlCol="0" anchor="t">
            <a:spAutoFit/>
          </a:bodyPr>
          <a:lstStyle/>
          <a:p>
            <a:pPr>
              <a:lnSpc>
                <a:spcPct val="150000"/>
              </a:lnSpc>
              <a:spcAft>
                <a:spcPts val="800"/>
              </a:spcAft>
            </a:pPr>
            <a:r>
              <a:rPr lang="en-CA">
                <a:latin typeface="Posterama"/>
                <a:ea typeface="Calibri" panose="020F0502020204030204" pitchFamily="34" charset="0"/>
                <a:cs typeface="Posterama"/>
              </a:rPr>
              <a:t>Implement on-campus marketing exhibits to attract students</a:t>
            </a:r>
          </a:p>
          <a:p>
            <a:endParaRPr lang="en-US">
              <a:latin typeface="Calibri" panose="020F0502020204030204"/>
              <a:cs typeface="Calibri" panose="020F0502020204030204"/>
            </a:endParaRPr>
          </a:p>
        </p:txBody>
      </p:sp>
      <p:sp>
        <p:nvSpPr>
          <p:cNvPr id="36" name="TextBox 35">
            <a:extLst>
              <a:ext uri="{FF2B5EF4-FFF2-40B4-BE49-F238E27FC236}">
                <a16:creationId xmlns:a16="http://schemas.microsoft.com/office/drawing/2014/main" id="{88BBC6A7-10F1-571E-5F71-FF4F1F6AADBD}"/>
              </a:ext>
            </a:extLst>
          </p:cNvPr>
          <p:cNvSpPr txBox="1"/>
          <p:nvPr/>
        </p:nvSpPr>
        <p:spPr>
          <a:xfrm>
            <a:off x="6011099" y="4966388"/>
            <a:ext cx="5710835" cy="964367"/>
          </a:xfrm>
          <a:prstGeom prst="rect">
            <a:avLst/>
          </a:prstGeom>
          <a:noFill/>
        </p:spPr>
        <p:txBody>
          <a:bodyPr wrap="square" lIns="91440" tIns="45720" rIns="91440" bIns="45720" rtlCol="0" anchor="t">
            <a:spAutoFit/>
          </a:bodyPr>
          <a:lstStyle/>
          <a:p>
            <a:pPr>
              <a:lnSpc>
                <a:spcPct val="150000"/>
              </a:lnSpc>
              <a:spcAft>
                <a:spcPts val="800"/>
              </a:spcAft>
            </a:pPr>
            <a:r>
              <a:rPr lang="en-CA" sz="2000">
                <a:latin typeface="Posterama"/>
                <a:ea typeface="Calibri" panose="020F0502020204030204" pitchFamily="34" charset="0"/>
                <a:cs typeface="Posterama"/>
              </a:rPr>
              <a:t>Run additional smaller exhibits across campus</a:t>
            </a:r>
          </a:p>
          <a:p>
            <a:endParaRPr lang="en-US" sz="2000">
              <a:cs typeface="Calibri"/>
            </a:endParaRPr>
          </a:p>
        </p:txBody>
      </p:sp>
      <p:grpSp>
        <p:nvGrpSpPr>
          <p:cNvPr id="25" name="Group 24">
            <a:extLst>
              <a:ext uri="{FF2B5EF4-FFF2-40B4-BE49-F238E27FC236}">
                <a16:creationId xmlns:a16="http://schemas.microsoft.com/office/drawing/2014/main" id="{3003866A-5EDD-4599-1D03-2571129612A5}"/>
              </a:ext>
            </a:extLst>
          </p:cNvPr>
          <p:cNvGrpSpPr/>
          <p:nvPr/>
        </p:nvGrpSpPr>
        <p:grpSpPr>
          <a:xfrm>
            <a:off x="206563" y="6265522"/>
            <a:ext cx="11778874" cy="711880"/>
            <a:chOff x="206563" y="6265522"/>
            <a:chExt cx="11778874" cy="711880"/>
          </a:xfrm>
        </p:grpSpPr>
        <p:graphicFrame>
          <p:nvGraphicFramePr>
            <p:cNvPr id="26" name="Diagram 25">
              <a:extLst>
                <a:ext uri="{FF2B5EF4-FFF2-40B4-BE49-F238E27FC236}">
                  <a16:creationId xmlns:a16="http://schemas.microsoft.com/office/drawing/2014/main" id="{96A8AA72-9C1F-BB93-4BDB-C4B7141AC362}"/>
                </a:ext>
              </a:extLst>
            </p:cNvPr>
            <p:cNvGraphicFramePr/>
            <p:nvPr>
              <p:extLst>
                <p:ext uri="{D42A27DB-BD31-4B8C-83A1-F6EECF244321}">
                  <p14:modId xmlns:p14="http://schemas.microsoft.com/office/powerpoint/2010/main" val="2882793682"/>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TextBox 26">
              <a:extLst>
                <a:ext uri="{FF2B5EF4-FFF2-40B4-BE49-F238E27FC236}">
                  <a16:creationId xmlns:a16="http://schemas.microsoft.com/office/drawing/2014/main" id="{55D37FD8-A5CB-AC7B-F9ED-52783ADB816A}"/>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28" name="TextBox 27">
              <a:extLst>
                <a:ext uri="{FF2B5EF4-FFF2-40B4-BE49-F238E27FC236}">
                  <a16:creationId xmlns:a16="http://schemas.microsoft.com/office/drawing/2014/main" id="{B4C93C18-32C3-3484-3C4F-0B99C6E3F6D8}"/>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35" name="TextBox 34">
              <a:extLst>
                <a:ext uri="{FF2B5EF4-FFF2-40B4-BE49-F238E27FC236}">
                  <a16:creationId xmlns:a16="http://schemas.microsoft.com/office/drawing/2014/main" id="{2795D250-5FBD-D990-B18C-FA8345F51F15}"/>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37" name="TextBox 36">
              <a:extLst>
                <a:ext uri="{FF2B5EF4-FFF2-40B4-BE49-F238E27FC236}">
                  <a16:creationId xmlns:a16="http://schemas.microsoft.com/office/drawing/2014/main" id="{113D6013-5755-898B-6031-0027B647582E}"/>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239053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4"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ealthsimple launching zero-commission trading platform - The Globe and Mail">
            <a:extLst>
              <a:ext uri="{FF2B5EF4-FFF2-40B4-BE49-F238E27FC236}">
                <a16:creationId xmlns:a16="http://schemas.microsoft.com/office/drawing/2014/main" id="{AC292F6A-66D1-3BDC-15A8-80950E027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7F5713-CEE4-9EC4-9BAF-3B6DC9E378A7}"/>
              </a:ext>
            </a:extLst>
          </p:cNvPr>
          <p:cNvSpPr/>
          <p:nvPr/>
        </p:nvSpPr>
        <p:spPr>
          <a:xfrm>
            <a:off x="1052946" y="429490"/>
            <a:ext cx="10086108" cy="599902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A4B5590-3308-7E89-9D1D-1343866EC31B}"/>
              </a:ext>
            </a:extLst>
          </p:cNvPr>
          <p:cNvSpPr>
            <a:spLocks noGrp="1"/>
          </p:cNvSpPr>
          <p:nvPr>
            <p:ph type="title"/>
          </p:nvPr>
        </p:nvSpPr>
        <p:spPr>
          <a:xfrm>
            <a:off x="1052946" y="429491"/>
            <a:ext cx="10086108" cy="5999020"/>
          </a:xfrm>
        </p:spPr>
        <p:txBody>
          <a:bodyPr/>
          <a:lstStyle/>
          <a:p>
            <a:pPr algn="ctr"/>
            <a:r>
              <a:rPr lang="en-CA">
                <a:latin typeface="Posterama" panose="020B0504020200020000" pitchFamily="34" charset="0"/>
                <a:cs typeface="Posterama" panose="020B0504020200020000" pitchFamily="34" charset="0"/>
              </a:rPr>
              <a:t>We Will Now Be Accepting Any Questions</a:t>
            </a:r>
          </a:p>
        </p:txBody>
      </p:sp>
      <p:sp>
        <p:nvSpPr>
          <p:cNvPr id="5" name="TextBox 4">
            <a:extLst>
              <a:ext uri="{FF2B5EF4-FFF2-40B4-BE49-F238E27FC236}">
                <a16:creationId xmlns:a16="http://schemas.microsoft.com/office/drawing/2014/main" id="{A60BA4C9-4D37-1610-1314-B6069302CB1D}"/>
              </a:ext>
            </a:extLst>
          </p:cNvPr>
          <p:cNvSpPr txBox="1"/>
          <p:nvPr/>
        </p:nvSpPr>
        <p:spPr>
          <a:xfrm>
            <a:off x="0" y="6596390"/>
            <a:ext cx="11925299" cy="261610"/>
          </a:xfrm>
          <a:prstGeom prst="rect">
            <a:avLst/>
          </a:prstGeom>
          <a:noFill/>
        </p:spPr>
        <p:txBody>
          <a:bodyPr wrap="square" rtlCol="0">
            <a:spAutoFit/>
          </a:bodyPr>
          <a:lstStyle/>
          <a:p>
            <a:r>
              <a:rPr lang="en-CA" sz="1100">
                <a:latin typeface="Century Schoolbook" panose="02040604050505020304" pitchFamily="18" charset="0"/>
              </a:rPr>
              <a:t>Image Source: https://www.theglobeandmail.com/investing/article-wealthsimple-launching-zero-commission-trading-platform/ </a:t>
            </a:r>
          </a:p>
        </p:txBody>
      </p:sp>
    </p:spTree>
    <p:extLst>
      <p:ext uri="{BB962C8B-B14F-4D97-AF65-F5344CB8AC3E}">
        <p14:creationId xmlns:p14="http://schemas.microsoft.com/office/powerpoint/2010/main" val="73111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ealthsimple launching zero-commission trading platform - The Globe and Mail">
            <a:extLst>
              <a:ext uri="{FF2B5EF4-FFF2-40B4-BE49-F238E27FC236}">
                <a16:creationId xmlns:a16="http://schemas.microsoft.com/office/drawing/2014/main" id="{AC292F6A-66D1-3BDC-15A8-80950E027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7F5713-CEE4-9EC4-9BAF-3B6DC9E378A7}"/>
              </a:ext>
            </a:extLst>
          </p:cNvPr>
          <p:cNvSpPr/>
          <p:nvPr/>
        </p:nvSpPr>
        <p:spPr>
          <a:xfrm>
            <a:off x="1052946" y="429490"/>
            <a:ext cx="10086108" cy="599902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A60BA4C9-4D37-1610-1314-B6069302CB1D}"/>
              </a:ext>
            </a:extLst>
          </p:cNvPr>
          <p:cNvSpPr txBox="1"/>
          <p:nvPr/>
        </p:nvSpPr>
        <p:spPr>
          <a:xfrm>
            <a:off x="0" y="6596390"/>
            <a:ext cx="11925299" cy="261610"/>
          </a:xfrm>
          <a:prstGeom prst="rect">
            <a:avLst/>
          </a:prstGeom>
          <a:noFill/>
        </p:spPr>
        <p:txBody>
          <a:bodyPr wrap="square" rtlCol="0">
            <a:spAutoFit/>
          </a:bodyPr>
          <a:lstStyle/>
          <a:p>
            <a:r>
              <a:rPr lang="en-CA" sz="1100">
                <a:latin typeface="Century Schoolbook" panose="02040604050505020304" pitchFamily="18" charset="0"/>
              </a:rPr>
              <a:t>Image Source: https://www.theglobeandmail.com/investing/article-wealthsimple-launching-zero-commission-trading-platform/ </a:t>
            </a:r>
          </a:p>
        </p:txBody>
      </p:sp>
      <p:sp>
        <p:nvSpPr>
          <p:cNvPr id="3" name="Title 2">
            <a:extLst>
              <a:ext uri="{FF2B5EF4-FFF2-40B4-BE49-F238E27FC236}">
                <a16:creationId xmlns:a16="http://schemas.microsoft.com/office/drawing/2014/main" id="{ACF9EDAC-C7BF-68DE-07C8-C9A7FFE13E0A}"/>
              </a:ext>
            </a:extLst>
          </p:cNvPr>
          <p:cNvSpPr txBox="1">
            <a:spLocks noGrp="1"/>
          </p:cNvSpPr>
          <p:nvPr>
            <p:ph type="title"/>
          </p:nvPr>
        </p:nvSpPr>
        <p:spPr>
          <a:xfrm>
            <a:off x="1960418" y="962682"/>
            <a:ext cx="8396288" cy="6324808"/>
          </a:xfrm>
          <a:prstGeom prst="rect">
            <a:avLst/>
          </a:prstGeom>
          <a:noFill/>
        </p:spPr>
        <p:txBody>
          <a:bodyPr wrap="square" numCol="2" rtlCol="0" anchor="ctr">
            <a:spAutoFit/>
          </a:bodyPr>
          <a:lstStyle/>
          <a:p>
            <a:br>
              <a:rPr lang="en-CA" sz="1800">
                <a:hlinkClick r:id="rId3" action="ppaction://hlinksldjump"/>
              </a:rPr>
            </a:br>
            <a:br>
              <a:rPr lang="en-CA" sz="1800">
                <a:hlinkClick r:id="rId3" action="ppaction://hlinksldjump"/>
              </a:rPr>
            </a:br>
            <a:r>
              <a:rPr lang="en-CA" sz="1800">
                <a:hlinkClick r:id="rId3" action="ppaction://hlinksldjump"/>
              </a:rPr>
              <a:t>Exhibit A – Recommendation Alignment With WS Values</a:t>
            </a:r>
            <a:endParaRPr lang="en-CA" sz="1800"/>
          </a:p>
          <a:p>
            <a:endParaRPr lang="en-CA" sz="1800"/>
          </a:p>
          <a:p>
            <a:r>
              <a:rPr lang="en-CA" sz="1800">
                <a:hlinkClick r:id="rId4" action="ppaction://hlinksldjump"/>
              </a:rPr>
              <a:t>Exhibit B – Porter’s Five Forces (Banking Industry)</a:t>
            </a:r>
            <a:endParaRPr lang="en-CA" sz="1800"/>
          </a:p>
          <a:p>
            <a:endParaRPr lang="en-CA" sz="1800"/>
          </a:p>
          <a:p>
            <a:r>
              <a:rPr lang="en-CA" sz="1800">
                <a:hlinkClick r:id="rId5" action="ppaction://hlinksldjump"/>
              </a:rPr>
              <a:t>Exhibit C – Porter’s Five Forces (Retail Savings and Investments)</a:t>
            </a:r>
            <a:endParaRPr lang="en-CA" sz="1800"/>
          </a:p>
          <a:p>
            <a:endParaRPr lang="en-CA" sz="1800"/>
          </a:p>
          <a:p>
            <a:r>
              <a:rPr lang="en-CA" sz="1800">
                <a:hlinkClick r:id="rId6" action="ppaction://hlinksldjump"/>
              </a:rPr>
              <a:t>Exhibit D – Diamond-E Analysis</a:t>
            </a:r>
            <a:endParaRPr lang="en-CA" sz="1800"/>
          </a:p>
          <a:p>
            <a:endParaRPr lang="en-CA" sz="1800"/>
          </a:p>
          <a:p>
            <a:r>
              <a:rPr lang="en-CA" sz="1800">
                <a:hlinkClick r:id="rId7" action="ppaction://hlinksldjump"/>
              </a:rPr>
              <a:t>Exhibit E – Comparison of Alternative Solutions</a:t>
            </a:r>
            <a:endParaRPr lang="en-CA" sz="1800"/>
          </a:p>
          <a:p>
            <a:endParaRPr lang="en-CA" sz="1800"/>
          </a:p>
          <a:p>
            <a:r>
              <a:rPr lang="en-CA" sz="1800">
                <a:hlinkClick r:id="rId8" action="ppaction://hlinksldjump"/>
              </a:rPr>
              <a:t>Exhibit F – Gantt Chart</a:t>
            </a:r>
            <a:endParaRPr lang="en-CA" sz="1800"/>
          </a:p>
          <a:p>
            <a:endParaRPr lang="en-CA" sz="1800"/>
          </a:p>
          <a:p>
            <a:r>
              <a:rPr lang="en-CA" sz="1800">
                <a:hlinkClick r:id="rId9" action="ppaction://hlinksldjump"/>
              </a:rPr>
              <a:t>Exhibit G – On-Campus Exhibit</a:t>
            </a:r>
            <a:br>
              <a:rPr lang="en-CA" sz="1800"/>
            </a:br>
            <a:br>
              <a:rPr lang="en-CA" sz="1800"/>
            </a:br>
            <a:br>
              <a:rPr lang="en-CA" sz="1800"/>
            </a:br>
            <a:br>
              <a:rPr lang="en-CA" sz="1800"/>
            </a:br>
            <a:br>
              <a:rPr lang="en-CA" sz="1800"/>
            </a:br>
            <a:br>
              <a:rPr lang="en-CA" sz="1800"/>
            </a:br>
            <a:br>
              <a:rPr lang="en-CA" sz="1800"/>
            </a:br>
            <a:endParaRPr lang="en-CA" sz="1800"/>
          </a:p>
          <a:p>
            <a:endParaRPr lang="en-CA" sz="1800"/>
          </a:p>
          <a:p>
            <a:r>
              <a:rPr lang="en-CA" sz="1800">
                <a:hlinkClick r:id="rId10" action="ppaction://hlinksldjump"/>
              </a:rPr>
              <a:t>Exhibit H – Customer Acquisition Cost Breakdown</a:t>
            </a:r>
            <a:endParaRPr lang="en-CA" sz="1800"/>
          </a:p>
          <a:p>
            <a:endParaRPr lang="en-CA" sz="1800"/>
          </a:p>
          <a:p>
            <a:r>
              <a:rPr lang="en-CA" sz="1800">
                <a:hlinkClick r:id="rId11" action="ppaction://hlinksldjump"/>
              </a:rPr>
              <a:t>Exhibit I – Risk, Mitigation and Contingency Plan</a:t>
            </a:r>
            <a:br>
              <a:rPr lang="en-CA" sz="1800"/>
            </a:br>
            <a:br>
              <a:rPr lang="en-CA" sz="1800"/>
            </a:br>
            <a:r>
              <a:rPr lang="en-CA" sz="1800">
                <a:hlinkClick r:id="rId12" action="ppaction://hlinksldjump"/>
              </a:rPr>
              <a:t>Exhibit J – University Incentive</a:t>
            </a:r>
            <a:endParaRPr lang="en-CA" sz="1800"/>
          </a:p>
          <a:p>
            <a:endParaRPr lang="en-CA" sz="1800"/>
          </a:p>
          <a:p>
            <a:r>
              <a:rPr lang="en-CA" sz="1800">
                <a:hlinkClick r:id="rId13" action="ppaction://hlinksldjump"/>
              </a:rPr>
              <a:t>Exhibit K – App Prototype Breakdown</a:t>
            </a:r>
            <a:endParaRPr lang="en-CA" sz="1800"/>
          </a:p>
          <a:p>
            <a:endParaRPr lang="en-CA" sz="1800"/>
          </a:p>
          <a:p>
            <a:r>
              <a:rPr lang="en-CA" sz="1800">
                <a:hlinkClick r:id="rId14" action="ppaction://hlinksldjump"/>
              </a:rPr>
              <a:t>Exhibit L – Effectiveness of On-Campus Marketing Initiative</a:t>
            </a:r>
            <a:endParaRPr lang="en-CA" sz="1800"/>
          </a:p>
          <a:p>
            <a:endParaRPr lang="en-CA" sz="1800"/>
          </a:p>
          <a:p>
            <a:r>
              <a:rPr lang="en-CA" sz="1800">
                <a:hlinkClick r:id="rId15" action="ppaction://hlinksldjump"/>
              </a:rPr>
              <a:t>Exhibit M – CAC Capturing Only 5% Of Students</a:t>
            </a:r>
            <a:endParaRPr lang="en-CA" sz="1800"/>
          </a:p>
          <a:p>
            <a:endParaRPr lang="en-CA" sz="1800"/>
          </a:p>
          <a:p>
            <a:r>
              <a:rPr lang="en-CA" sz="1800">
                <a:hlinkClick r:id="rId16" action="ppaction://hlinksldjump"/>
              </a:rPr>
              <a:t>Exhibit N – Simulation Study Results</a:t>
            </a:r>
            <a:endParaRPr lang="en-CA" sz="1800"/>
          </a:p>
          <a:p>
            <a:endParaRPr lang="en-CA" sz="1800"/>
          </a:p>
          <a:p>
            <a:endParaRPr lang="en-CA" sz="1800"/>
          </a:p>
          <a:p>
            <a:endParaRPr lang="en-CA" sz="1800"/>
          </a:p>
        </p:txBody>
      </p:sp>
      <p:sp>
        <p:nvSpPr>
          <p:cNvPr id="6" name="TextBox 5">
            <a:extLst>
              <a:ext uri="{FF2B5EF4-FFF2-40B4-BE49-F238E27FC236}">
                <a16:creationId xmlns:a16="http://schemas.microsoft.com/office/drawing/2014/main" id="{BFE61906-FA60-4D9E-93A8-40B6392F89D4}"/>
              </a:ext>
            </a:extLst>
          </p:cNvPr>
          <p:cNvSpPr txBox="1"/>
          <p:nvPr/>
        </p:nvSpPr>
        <p:spPr>
          <a:xfrm>
            <a:off x="1052946" y="498763"/>
            <a:ext cx="10086108" cy="584775"/>
          </a:xfrm>
          <a:prstGeom prst="rect">
            <a:avLst/>
          </a:prstGeom>
          <a:noFill/>
        </p:spPr>
        <p:txBody>
          <a:bodyPr wrap="square" rtlCol="0">
            <a:spAutoFit/>
          </a:bodyPr>
          <a:lstStyle/>
          <a:p>
            <a:pPr algn="ctr"/>
            <a:r>
              <a:rPr lang="en-CA" sz="3200">
                <a:latin typeface="Posterama" panose="020B0504020200020000" pitchFamily="34" charset="0"/>
                <a:cs typeface="Posterama" panose="020B0504020200020000" pitchFamily="34" charset="0"/>
              </a:rPr>
              <a:t>Appendix:</a:t>
            </a:r>
          </a:p>
        </p:txBody>
      </p:sp>
    </p:spTree>
    <p:extLst>
      <p:ext uri="{BB962C8B-B14F-4D97-AF65-F5344CB8AC3E}">
        <p14:creationId xmlns:p14="http://schemas.microsoft.com/office/powerpoint/2010/main" val="86118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D317BAB-5A41-C275-5C8A-FC39E15EEEA6}"/>
              </a:ext>
            </a:extLst>
          </p:cNvPr>
          <p:cNvSpPr>
            <a:spLocks noGrp="1"/>
          </p:cNvSpPr>
          <p:nvPr>
            <p:ph type="title"/>
          </p:nvPr>
        </p:nvSpPr>
        <p:spPr>
          <a:xfrm>
            <a:off x="68791" y="269360"/>
            <a:ext cx="11267661" cy="1325563"/>
          </a:xfrm>
        </p:spPr>
        <p:txBody>
          <a:bodyPr/>
          <a:lstStyle/>
          <a:p>
            <a:r>
              <a:rPr lang="en-US">
                <a:latin typeface="Posterama" panose="020B0504020200020000" pitchFamily="34" charset="0"/>
                <a:cs typeface="Posterama" panose="020B0504020200020000" pitchFamily="34" charset="0"/>
              </a:rPr>
              <a:t>Exhibit A - Recommendation Alignment with WS Values </a:t>
            </a:r>
          </a:p>
        </p:txBody>
      </p:sp>
      <p:sp>
        <p:nvSpPr>
          <p:cNvPr id="10" name="Rectangle 9">
            <a:extLst>
              <a:ext uri="{FF2B5EF4-FFF2-40B4-BE49-F238E27FC236}">
                <a16:creationId xmlns:a16="http://schemas.microsoft.com/office/drawing/2014/main" id="{56222744-168B-BEFE-0B60-05FE1BE7238B}"/>
              </a:ext>
            </a:extLst>
          </p:cNvPr>
          <p:cNvSpPr/>
          <p:nvPr/>
        </p:nvSpPr>
        <p:spPr>
          <a:xfrm>
            <a:off x="69277" y="1814201"/>
            <a:ext cx="3023349" cy="4434084"/>
          </a:xfrm>
          <a:prstGeom prst="rect">
            <a:avLst/>
          </a:prstGeom>
          <a:solidFill>
            <a:srgbClr val="FFD87F">
              <a:alpha val="1169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a:p>
          <a:p>
            <a:endParaRPr lang="en-US"/>
          </a:p>
          <a:p>
            <a:pPr algn="ctr">
              <a:lnSpc>
                <a:spcPct val="200000"/>
              </a:lnSpc>
            </a:pPr>
            <a:r>
              <a:rPr lang="en-CA">
                <a:solidFill>
                  <a:schemeClr val="tx1"/>
                </a:solidFill>
                <a:latin typeface="SegoeUI"/>
              </a:rPr>
              <a:t>- Credit $25/account to encourage investment journey</a:t>
            </a:r>
          </a:p>
          <a:p>
            <a:pPr algn="ctr">
              <a:lnSpc>
                <a:spcPct val="200000"/>
              </a:lnSpc>
            </a:pPr>
            <a:r>
              <a:rPr lang="en-CA">
                <a:solidFill>
                  <a:schemeClr val="tx1"/>
                </a:solidFill>
                <a:latin typeface="SegoeUI"/>
              </a:rPr>
              <a:t>- Offer a stock simulation to build consumer trust and confidence</a:t>
            </a:r>
          </a:p>
          <a:p>
            <a:endParaRPr lang="en-US">
              <a:cs typeface="Calibri" panose="020F0502020204030204"/>
            </a:endParaRPr>
          </a:p>
        </p:txBody>
      </p:sp>
      <p:sp>
        <p:nvSpPr>
          <p:cNvPr id="11" name="Rectangle 10">
            <a:extLst>
              <a:ext uri="{FF2B5EF4-FFF2-40B4-BE49-F238E27FC236}">
                <a16:creationId xmlns:a16="http://schemas.microsoft.com/office/drawing/2014/main" id="{1335D0F0-E94C-0DAD-7892-D0506D00C2AE}"/>
              </a:ext>
            </a:extLst>
          </p:cNvPr>
          <p:cNvSpPr/>
          <p:nvPr/>
        </p:nvSpPr>
        <p:spPr>
          <a:xfrm>
            <a:off x="69277" y="1817688"/>
            <a:ext cx="3021866" cy="573206"/>
          </a:xfrm>
          <a:prstGeom prst="rect">
            <a:avLst/>
          </a:prstGeom>
          <a:solidFill>
            <a:srgbClr val="FFD8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Posterama"/>
                <a:cs typeface="Posterama"/>
              </a:rPr>
              <a:t>Focus on the Client </a:t>
            </a:r>
            <a:endParaRPr lang="en-US">
              <a:solidFill>
                <a:schemeClr val="tx1"/>
              </a:solidFill>
              <a:latin typeface="Posterama" panose="020B0504020200020000" pitchFamily="34" charset="0"/>
              <a:cs typeface="Posterama" panose="020B0504020200020000" pitchFamily="34" charset="0"/>
            </a:endParaRPr>
          </a:p>
        </p:txBody>
      </p:sp>
      <p:sp>
        <p:nvSpPr>
          <p:cNvPr id="2" name="Rectangle 1">
            <a:extLst>
              <a:ext uri="{FF2B5EF4-FFF2-40B4-BE49-F238E27FC236}">
                <a16:creationId xmlns:a16="http://schemas.microsoft.com/office/drawing/2014/main" id="{2842070F-C38A-D23A-95BE-5A405A6B662E}"/>
              </a:ext>
            </a:extLst>
          </p:cNvPr>
          <p:cNvSpPr/>
          <p:nvPr/>
        </p:nvSpPr>
        <p:spPr>
          <a:xfrm>
            <a:off x="3191360" y="1812395"/>
            <a:ext cx="2947783" cy="573206"/>
          </a:xfrm>
          <a:prstGeom prst="rect">
            <a:avLst/>
          </a:prstGeom>
          <a:solidFill>
            <a:srgbClr val="FFD8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Posterama"/>
                <a:cs typeface="Posterama"/>
              </a:rPr>
              <a:t>Keeping it Simple</a:t>
            </a:r>
            <a:endParaRPr lang="en-US">
              <a:solidFill>
                <a:schemeClr val="tx1"/>
              </a:solidFill>
              <a:latin typeface="Posterama" panose="020B0504020200020000" pitchFamily="34" charset="0"/>
              <a:cs typeface="Posterama" panose="020B0504020200020000" pitchFamily="34" charset="0"/>
            </a:endParaRPr>
          </a:p>
        </p:txBody>
      </p:sp>
      <p:sp>
        <p:nvSpPr>
          <p:cNvPr id="4" name="Rectangle 3">
            <a:extLst>
              <a:ext uri="{FF2B5EF4-FFF2-40B4-BE49-F238E27FC236}">
                <a16:creationId xmlns:a16="http://schemas.microsoft.com/office/drawing/2014/main" id="{30F0BCD9-D689-5665-D5C3-D7B00851839A}"/>
              </a:ext>
            </a:extLst>
          </p:cNvPr>
          <p:cNvSpPr/>
          <p:nvPr/>
        </p:nvSpPr>
        <p:spPr>
          <a:xfrm>
            <a:off x="3191360" y="2094659"/>
            <a:ext cx="2959851" cy="4153625"/>
          </a:xfrm>
          <a:prstGeom prst="rect">
            <a:avLst/>
          </a:prstGeom>
          <a:solidFill>
            <a:srgbClr val="FFD87F">
              <a:alpha val="1169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a:cs typeface="Calibri"/>
            </a:endParaRPr>
          </a:p>
          <a:p>
            <a:pPr algn="ctr">
              <a:lnSpc>
                <a:spcPct val="200000"/>
              </a:lnSpc>
            </a:pPr>
            <a:r>
              <a:rPr lang="en-CA">
                <a:solidFill>
                  <a:schemeClr val="tx1"/>
                </a:solidFill>
                <a:latin typeface="SegoeUI"/>
                <a:cs typeface="Calibri" panose="020F0502020204030204"/>
              </a:rPr>
              <a:t>- Simple addition to the existing application</a:t>
            </a:r>
          </a:p>
          <a:p>
            <a:pPr algn="ctr">
              <a:lnSpc>
                <a:spcPct val="200000"/>
              </a:lnSpc>
            </a:pPr>
            <a:r>
              <a:rPr lang="en-CA">
                <a:solidFill>
                  <a:schemeClr val="tx1"/>
                </a:solidFill>
                <a:latin typeface="SegoeUI"/>
                <a:cs typeface="Calibri" panose="020F0502020204030204"/>
              </a:rPr>
              <a:t>- Add multiple consumer benefits</a:t>
            </a:r>
          </a:p>
          <a:p>
            <a:pPr algn="ctr">
              <a:lnSpc>
                <a:spcPct val="200000"/>
              </a:lnSpc>
            </a:pPr>
            <a:r>
              <a:rPr lang="en-CA">
                <a:solidFill>
                  <a:schemeClr val="tx1"/>
                </a:solidFill>
                <a:latin typeface="SegoeUI"/>
                <a:cs typeface="Calibri" panose="020F0502020204030204"/>
              </a:rPr>
              <a:t>- Have guidance from top employers </a:t>
            </a:r>
            <a:endParaRPr lang="en-CA">
              <a:solidFill>
                <a:schemeClr val="tx1"/>
              </a:solidFill>
            </a:endParaRPr>
          </a:p>
          <a:p>
            <a:endParaRPr lang="en-US">
              <a:solidFill>
                <a:srgbClr val="FFFFFF"/>
              </a:solidFill>
              <a:latin typeface="Calibri"/>
              <a:cs typeface="Calibri"/>
            </a:endParaRPr>
          </a:p>
        </p:txBody>
      </p:sp>
      <p:sp>
        <p:nvSpPr>
          <p:cNvPr id="5" name="Rectangle 4">
            <a:extLst>
              <a:ext uri="{FF2B5EF4-FFF2-40B4-BE49-F238E27FC236}">
                <a16:creationId xmlns:a16="http://schemas.microsoft.com/office/drawing/2014/main" id="{B57AFD7C-27B6-B035-4A22-75E3866C0700}"/>
              </a:ext>
            </a:extLst>
          </p:cNvPr>
          <p:cNvSpPr/>
          <p:nvPr/>
        </p:nvSpPr>
        <p:spPr>
          <a:xfrm>
            <a:off x="9366734" y="1814202"/>
            <a:ext cx="2753474" cy="4434083"/>
          </a:xfrm>
          <a:prstGeom prst="rect">
            <a:avLst/>
          </a:prstGeom>
          <a:solidFill>
            <a:srgbClr val="FFD87F">
              <a:alpha val="1169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a:p>
          <a:p>
            <a:endParaRPr lang="en-US"/>
          </a:p>
          <a:p>
            <a:pPr algn="ctr">
              <a:lnSpc>
                <a:spcPct val="200000"/>
              </a:lnSpc>
            </a:pPr>
            <a:r>
              <a:rPr lang="en-CA">
                <a:solidFill>
                  <a:schemeClr val="tx1"/>
                </a:solidFill>
                <a:latin typeface="SegoeUI"/>
              </a:rPr>
              <a:t>- The Student Starter Platform focuses on making it as cost effective as possible</a:t>
            </a:r>
          </a:p>
          <a:p>
            <a:pPr algn="ctr">
              <a:lnSpc>
                <a:spcPct val="200000"/>
              </a:lnSpc>
            </a:pPr>
            <a:r>
              <a:rPr lang="en-CA">
                <a:solidFill>
                  <a:schemeClr val="tx1"/>
                </a:solidFill>
                <a:latin typeface="SegoeUI"/>
              </a:rPr>
              <a:t>- For the consumer, sign up is free, along with a $25 bonus</a:t>
            </a:r>
          </a:p>
          <a:p>
            <a:endParaRPr lang="en-US">
              <a:cs typeface="Calibri" panose="020F0502020204030204"/>
            </a:endParaRPr>
          </a:p>
        </p:txBody>
      </p:sp>
      <p:sp>
        <p:nvSpPr>
          <p:cNvPr id="6" name="Rectangle 5">
            <a:extLst>
              <a:ext uri="{FF2B5EF4-FFF2-40B4-BE49-F238E27FC236}">
                <a16:creationId xmlns:a16="http://schemas.microsoft.com/office/drawing/2014/main" id="{E2B15E43-9CF3-3DC8-1626-BB22C3D1C4AF}"/>
              </a:ext>
            </a:extLst>
          </p:cNvPr>
          <p:cNvSpPr/>
          <p:nvPr/>
        </p:nvSpPr>
        <p:spPr>
          <a:xfrm>
            <a:off x="6318736" y="2015285"/>
            <a:ext cx="2949268" cy="4232999"/>
          </a:xfrm>
          <a:prstGeom prst="rect">
            <a:avLst/>
          </a:prstGeom>
          <a:solidFill>
            <a:srgbClr val="FFD87F">
              <a:alpha val="1169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a:p>
          <a:p>
            <a:pPr algn="ctr">
              <a:lnSpc>
                <a:spcPct val="200000"/>
              </a:lnSpc>
            </a:pPr>
            <a:r>
              <a:rPr lang="en-CA">
                <a:solidFill>
                  <a:schemeClr val="tx1"/>
                </a:solidFill>
                <a:latin typeface="SegoeUI"/>
                <a:cs typeface="Calibri" panose="020F0502020204030204"/>
              </a:rPr>
              <a:t>- WS will constantly add new features and additions as they acquire consumer feedback</a:t>
            </a:r>
            <a:endParaRPr lang="en-CA">
              <a:solidFill>
                <a:schemeClr val="tx1"/>
              </a:solidFill>
              <a:cs typeface="Calibri"/>
            </a:endParaRPr>
          </a:p>
          <a:p>
            <a:pPr algn="ctr">
              <a:lnSpc>
                <a:spcPct val="200000"/>
              </a:lnSpc>
            </a:pPr>
            <a:r>
              <a:rPr lang="en-CA">
                <a:solidFill>
                  <a:schemeClr val="tx1"/>
                </a:solidFill>
                <a:latin typeface="SegoeUI"/>
                <a:cs typeface="Calibri" panose="020F0502020204030204"/>
              </a:rPr>
              <a:t>- Value consumer needs, and will adjust product when needed</a:t>
            </a:r>
          </a:p>
          <a:p>
            <a:endParaRPr lang="en-US">
              <a:solidFill>
                <a:srgbClr val="FFFFFF"/>
              </a:solidFill>
              <a:latin typeface="Calibri" panose="020F0502020204030204"/>
              <a:cs typeface="Calibri" panose="020F0502020204030204"/>
            </a:endParaRPr>
          </a:p>
        </p:txBody>
      </p:sp>
      <p:sp>
        <p:nvSpPr>
          <p:cNvPr id="3" name="Rectangle 2">
            <a:extLst>
              <a:ext uri="{FF2B5EF4-FFF2-40B4-BE49-F238E27FC236}">
                <a16:creationId xmlns:a16="http://schemas.microsoft.com/office/drawing/2014/main" id="{638038A9-022A-FC2B-F4BF-04F9643B1E37}"/>
              </a:ext>
            </a:extLst>
          </p:cNvPr>
          <p:cNvSpPr/>
          <p:nvPr/>
        </p:nvSpPr>
        <p:spPr>
          <a:xfrm>
            <a:off x="6318735" y="1817685"/>
            <a:ext cx="2947783" cy="573206"/>
          </a:xfrm>
          <a:prstGeom prst="rect">
            <a:avLst/>
          </a:prstGeom>
          <a:solidFill>
            <a:srgbClr val="FFD8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Posterama"/>
                <a:cs typeface="Posterama"/>
              </a:rPr>
              <a:t>Ship it, then Improve it</a:t>
            </a:r>
            <a:endParaRPr lang="en-US">
              <a:solidFill>
                <a:schemeClr val="tx1"/>
              </a:solidFill>
              <a:latin typeface="Posterama" panose="020B0504020200020000" pitchFamily="34" charset="0"/>
              <a:cs typeface="Posterama" panose="020B0504020200020000" pitchFamily="34" charset="0"/>
            </a:endParaRPr>
          </a:p>
        </p:txBody>
      </p:sp>
      <p:sp>
        <p:nvSpPr>
          <p:cNvPr id="7" name="Rectangle 6">
            <a:extLst>
              <a:ext uri="{FF2B5EF4-FFF2-40B4-BE49-F238E27FC236}">
                <a16:creationId xmlns:a16="http://schemas.microsoft.com/office/drawing/2014/main" id="{72028399-769D-A186-8020-D02C7BF1938A}"/>
              </a:ext>
            </a:extLst>
          </p:cNvPr>
          <p:cNvSpPr/>
          <p:nvPr/>
        </p:nvSpPr>
        <p:spPr>
          <a:xfrm>
            <a:off x="9366734" y="1817686"/>
            <a:ext cx="2751992" cy="573206"/>
          </a:xfrm>
          <a:prstGeom prst="rect">
            <a:avLst/>
          </a:prstGeom>
          <a:solidFill>
            <a:srgbClr val="FFD8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Posterama"/>
                <a:cs typeface="Posterama"/>
              </a:rPr>
              <a:t>Make it Cost Less</a:t>
            </a:r>
            <a:endParaRPr lang="en-US">
              <a:solidFill>
                <a:schemeClr val="tx1"/>
              </a:solidFill>
              <a:latin typeface="Posterama" panose="020B0504020200020000" pitchFamily="34" charset="0"/>
              <a:cs typeface="Posterama" panose="020B0504020200020000" pitchFamily="34" charset="0"/>
            </a:endParaRPr>
          </a:p>
        </p:txBody>
      </p:sp>
      <p:sp>
        <p:nvSpPr>
          <p:cNvPr id="8" name="TextBox 7">
            <a:extLst>
              <a:ext uri="{FF2B5EF4-FFF2-40B4-BE49-F238E27FC236}">
                <a16:creationId xmlns:a16="http://schemas.microsoft.com/office/drawing/2014/main" id="{24E6461B-427A-EE08-7A95-1157B9C5D32D}"/>
              </a:ext>
            </a:extLst>
          </p:cNvPr>
          <p:cNvSpPr txBox="1"/>
          <p:nvPr/>
        </p:nvSpPr>
        <p:spPr>
          <a:xfrm>
            <a:off x="68791" y="6403974"/>
            <a:ext cx="1773864" cy="369332"/>
          </a:xfrm>
          <a:prstGeom prst="rect">
            <a:avLst/>
          </a:prstGeom>
          <a:noFill/>
        </p:spPr>
        <p:txBody>
          <a:bodyPr wrap="square" rtlCol="0">
            <a:spAutoFit/>
          </a:bodyPr>
          <a:lstStyle/>
          <a:p>
            <a:r>
              <a:rPr lang="en-CA">
                <a:hlinkClick r:id="rId2" action="ppaction://hlinksldjump"/>
              </a:rPr>
              <a:t>Appendix Home</a:t>
            </a:r>
            <a:endParaRPr lang="en-CA"/>
          </a:p>
        </p:txBody>
      </p:sp>
    </p:spTree>
    <p:extLst>
      <p:ext uri="{BB962C8B-B14F-4D97-AF65-F5344CB8AC3E}">
        <p14:creationId xmlns:p14="http://schemas.microsoft.com/office/powerpoint/2010/main" val="4177232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D9D58B5-ABE2-4863-9503-4F81F9814187}"/>
              </a:ext>
            </a:extLst>
          </p:cNvPr>
          <p:cNvGraphicFramePr>
            <a:graphicFrameLocks noGrp="1"/>
          </p:cNvGraphicFramePr>
          <p:nvPr>
            <p:extLst>
              <p:ext uri="{D42A27DB-BD31-4B8C-83A1-F6EECF244321}">
                <p14:modId xmlns:p14="http://schemas.microsoft.com/office/powerpoint/2010/main" val="1627265309"/>
              </p:ext>
            </p:extLst>
          </p:nvPr>
        </p:nvGraphicFramePr>
        <p:xfrm>
          <a:off x="0" y="838067"/>
          <a:ext cx="12205825" cy="5859956"/>
        </p:xfrm>
        <a:graphic>
          <a:graphicData uri="http://schemas.openxmlformats.org/drawingml/2006/table">
            <a:tbl>
              <a:tblPr firstRow="1" bandRow="1">
                <a:tableStyleId>{5C22544A-7EE6-4342-B048-85BDC9FD1C3A}</a:tableStyleId>
              </a:tblPr>
              <a:tblGrid>
                <a:gridCol w="2441165">
                  <a:extLst>
                    <a:ext uri="{9D8B030D-6E8A-4147-A177-3AD203B41FA5}">
                      <a16:colId xmlns:a16="http://schemas.microsoft.com/office/drawing/2014/main" val="369270498"/>
                    </a:ext>
                  </a:extLst>
                </a:gridCol>
                <a:gridCol w="2441165">
                  <a:extLst>
                    <a:ext uri="{9D8B030D-6E8A-4147-A177-3AD203B41FA5}">
                      <a16:colId xmlns:a16="http://schemas.microsoft.com/office/drawing/2014/main" val="2965864646"/>
                    </a:ext>
                  </a:extLst>
                </a:gridCol>
                <a:gridCol w="2441165">
                  <a:extLst>
                    <a:ext uri="{9D8B030D-6E8A-4147-A177-3AD203B41FA5}">
                      <a16:colId xmlns:a16="http://schemas.microsoft.com/office/drawing/2014/main" val="1912230095"/>
                    </a:ext>
                  </a:extLst>
                </a:gridCol>
                <a:gridCol w="2441165">
                  <a:extLst>
                    <a:ext uri="{9D8B030D-6E8A-4147-A177-3AD203B41FA5}">
                      <a16:colId xmlns:a16="http://schemas.microsoft.com/office/drawing/2014/main" val="3400818320"/>
                    </a:ext>
                  </a:extLst>
                </a:gridCol>
                <a:gridCol w="2441165">
                  <a:extLst>
                    <a:ext uri="{9D8B030D-6E8A-4147-A177-3AD203B41FA5}">
                      <a16:colId xmlns:a16="http://schemas.microsoft.com/office/drawing/2014/main" val="2368636346"/>
                    </a:ext>
                  </a:extLst>
                </a:gridCol>
              </a:tblGrid>
              <a:tr h="381133">
                <a:tc>
                  <a:txBody>
                    <a:bodyPr/>
                    <a:lstStyle/>
                    <a:p>
                      <a:pPr algn="ctr"/>
                      <a:r>
                        <a:rPr lang="en-US">
                          <a:latin typeface="Posterama" panose="020B0504020200020000" pitchFamily="34" charset="0"/>
                          <a:cs typeface="Posterama" panose="020B0504020200020000" pitchFamily="34" charset="0"/>
                        </a:rPr>
                        <a:t>Buyer Power</a:t>
                      </a:r>
                    </a:p>
                  </a:txBody>
                  <a:tcPr>
                    <a:solidFill>
                      <a:srgbClr val="89BDAE"/>
                    </a:solidFill>
                  </a:tcPr>
                </a:tc>
                <a:tc>
                  <a:txBody>
                    <a:bodyPr/>
                    <a:lstStyle/>
                    <a:p>
                      <a:pPr algn="ctr"/>
                      <a:r>
                        <a:rPr lang="en-US">
                          <a:latin typeface="Posterama" panose="020B0504020200020000" pitchFamily="34" charset="0"/>
                          <a:cs typeface="Posterama" panose="020B0504020200020000" pitchFamily="34" charset="0"/>
                        </a:rPr>
                        <a:t>Supplier Power</a:t>
                      </a:r>
                    </a:p>
                  </a:txBody>
                  <a:tcPr>
                    <a:solidFill>
                      <a:srgbClr val="89BDAE"/>
                    </a:solidFill>
                  </a:tcPr>
                </a:tc>
                <a:tc>
                  <a:txBody>
                    <a:bodyPr/>
                    <a:lstStyle/>
                    <a:p>
                      <a:pPr algn="ctr"/>
                      <a:r>
                        <a:rPr lang="en-US" sz="1800">
                          <a:latin typeface="Posterama" panose="020B0504020200020000" pitchFamily="34" charset="0"/>
                          <a:cs typeface="Posterama" panose="020B0504020200020000" pitchFamily="34" charset="0"/>
                        </a:rPr>
                        <a:t>Threat of New Entrants</a:t>
                      </a:r>
                    </a:p>
                  </a:txBody>
                  <a:tcPr>
                    <a:solidFill>
                      <a:srgbClr val="89BDAE"/>
                    </a:solidFill>
                  </a:tcPr>
                </a:tc>
                <a:tc>
                  <a:txBody>
                    <a:bodyPr/>
                    <a:lstStyle/>
                    <a:p>
                      <a:pPr algn="ctr"/>
                      <a:r>
                        <a:rPr lang="en-US">
                          <a:latin typeface="Posterama" panose="020B0504020200020000" pitchFamily="34" charset="0"/>
                          <a:cs typeface="Posterama" panose="020B0504020200020000" pitchFamily="34" charset="0"/>
                        </a:rPr>
                        <a:t>Threat of Substitutes</a:t>
                      </a:r>
                    </a:p>
                  </a:txBody>
                  <a:tcPr>
                    <a:solidFill>
                      <a:srgbClr val="89BDAE"/>
                    </a:solidFill>
                  </a:tcPr>
                </a:tc>
                <a:tc>
                  <a:txBody>
                    <a:bodyPr/>
                    <a:lstStyle/>
                    <a:p>
                      <a:pPr algn="ctr"/>
                      <a:r>
                        <a:rPr lang="en-US">
                          <a:latin typeface="Posterama" panose="020B0504020200020000" pitchFamily="34" charset="0"/>
                          <a:cs typeface="Posterama" panose="020B0504020200020000" pitchFamily="34" charset="0"/>
                        </a:rPr>
                        <a:t>Degree of Rivalry</a:t>
                      </a:r>
                    </a:p>
                  </a:txBody>
                  <a:tcPr>
                    <a:solidFill>
                      <a:srgbClr val="89BDAE"/>
                    </a:solidFill>
                  </a:tcPr>
                </a:tc>
                <a:extLst>
                  <a:ext uri="{0D108BD9-81ED-4DB2-BD59-A6C34878D82A}">
                    <a16:rowId xmlns:a16="http://schemas.microsoft.com/office/drawing/2014/main" val="825547394"/>
                  </a:ext>
                </a:extLst>
              </a:tr>
              <a:tr h="381133">
                <a:tc>
                  <a:txBody>
                    <a:bodyPr/>
                    <a:lstStyle/>
                    <a:p>
                      <a:pPr algn="ctr"/>
                      <a:r>
                        <a:rPr lang="en-US">
                          <a:latin typeface="Posterama" panose="020B0504020200020000" pitchFamily="34" charset="0"/>
                          <a:cs typeface="Posterama" panose="020B0504020200020000" pitchFamily="34" charset="0"/>
                        </a:rPr>
                        <a:t>Moderate</a:t>
                      </a:r>
                    </a:p>
                  </a:txBody>
                  <a:tcPr>
                    <a:solidFill>
                      <a:srgbClr val="89BDAE">
                        <a:alpha val="50000"/>
                      </a:srgbClr>
                    </a:solidFill>
                  </a:tcPr>
                </a:tc>
                <a:tc>
                  <a:txBody>
                    <a:bodyPr/>
                    <a:lstStyle/>
                    <a:p>
                      <a:pPr algn="ctr"/>
                      <a:r>
                        <a:rPr lang="en-US">
                          <a:latin typeface="Posterama" panose="020B0504020200020000" pitchFamily="34" charset="0"/>
                          <a:cs typeface="Posterama" panose="020B0504020200020000" pitchFamily="34" charset="0"/>
                        </a:rPr>
                        <a:t>Strong</a:t>
                      </a:r>
                    </a:p>
                  </a:txBody>
                  <a:tcPr>
                    <a:solidFill>
                      <a:srgbClr val="89BDAE">
                        <a:alpha val="50000"/>
                      </a:srgbClr>
                    </a:solidFill>
                  </a:tcPr>
                </a:tc>
                <a:tc>
                  <a:txBody>
                    <a:bodyPr/>
                    <a:lstStyle/>
                    <a:p>
                      <a:pPr algn="ctr"/>
                      <a:r>
                        <a:rPr lang="en-US">
                          <a:latin typeface="Posterama" panose="020B0504020200020000" pitchFamily="34" charset="0"/>
                          <a:cs typeface="Posterama" panose="020B0504020200020000" pitchFamily="34" charset="0"/>
                        </a:rPr>
                        <a:t>Moderate</a:t>
                      </a:r>
                    </a:p>
                  </a:txBody>
                  <a:tcPr>
                    <a:solidFill>
                      <a:srgbClr val="89BDAE">
                        <a:alpha val="50000"/>
                      </a:srgbClr>
                    </a:solidFill>
                  </a:tcPr>
                </a:tc>
                <a:tc>
                  <a:txBody>
                    <a:bodyPr/>
                    <a:lstStyle/>
                    <a:p>
                      <a:pPr algn="ctr"/>
                      <a:r>
                        <a:rPr lang="en-US">
                          <a:latin typeface="Posterama" panose="020B0504020200020000" pitchFamily="34" charset="0"/>
                          <a:cs typeface="Posterama" panose="020B0504020200020000" pitchFamily="34" charset="0"/>
                        </a:rPr>
                        <a:t>Weak</a:t>
                      </a:r>
                    </a:p>
                  </a:txBody>
                  <a:tcPr>
                    <a:solidFill>
                      <a:srgbClr val="89BDAE">
                        <a:alpha val="50000"/>
                      </a:srgbClr>
                    </a:solidFill>
                  </a:tcPr>
                </a:tc>
                <a:tc>
                  <a:txBody>
                    <a:bodyPr/>
                    <a:lstStyle/>
                    <a:p>
                      <a:pPr algn="ctr"/>
                      <a:r>
                        <a:rPr lang="en-US">
                          <a:latin typeface="Posterama" panose="020B0504020200020000" pitchFamily="34" charset="0"/>
                          <a:cs typeface="Posterama" panose="020B0504020200020000" pitchFamily="34" charset="0"/>
                        </a:rPr>
                        <a:t>Strong</a:t>
                      </a:r>
                    </a:p>
                  </a:txBody>
                  <a:tcPr>
                    <a:solidFill>
                      <a:srgbClr val="89BDAE">
                        <a:alpha val="50000"/>
                      </a:srgbClr>
                    </a:solidFill>
                  </a:tcPr>
                </a:tc>
                <a:extLst>
                  <a:ext uri="{0D108BD9-81ED-4DB2-BD59-A6C34878D82A}">
                    <a16:rowId xmlns:a16="http://schemas.microsoft.com/office/drawing/2014/main" val="3011490479"/>
                  </a:ext>
                </a:extLst>
              </a:tr>
              <a:tr h="4838743">
                <a:tc>
                  <a:txBody>
                    <a:bodyPr/>
                    <a:lstStyle/>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Most buyers are insignificant due to the large number of buyers</a:t>
                      </a: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Some very large ‘key clients’ are very significant</a:t>
                      </a: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Banks are essential due to being required to receive your salary</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Low differentiation leads to more customers switching</a:t>
                      </a: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Little to no switching costs for individuals</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 High switching costs for large businesses</a:t>
                      </a:r>
                      <a:endParaRPr lang="en-US" sz="1300">
                        <a:latin typeface="Posterama" panose="020B0504020200020000" pitchFamily="34" charset="0"/>
                        <a:cs typeface="Posterama" panose="020B0504020200020000" pitchFamily="34" charset="0"/>
                      </a:endParaRPr>
                    </a:p>
                  </a:txBody>
                  <a:tcPr>
                    <a:solidFill>
                      <a:srgbClr val="89BDAE">
                        <a:alpha val="25000"/>
                      </a:srgbClr>
                    </a:solidFill>
                  </a:tcPr>
                </a:tc>
                <a:tc>
                  <a:txBody>
                    <a:bodyPr/>
                    <a:lstStyle/>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Banks need good information and communication technology (ICT)</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Suppliers of ICT have increased power due to the complex nature of creating it</a:t>
                      </a: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Visa and Mastercard hold lots of power due to their large market share as payment providers</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Very few companies can provide the physical infrastructure banks need</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Employees being trained for a certain system that can create switching costs</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Banks are unlikely to integrate backwards</a:t>
                      </a:r>
                    </a:p>
                  </a:txBody>
                  <a:tcPr>
                    <a:solidFill>
                      <a:srgbClr val="89BDAE">
                        <a:alpha val="25000"/>
                      </a:srgbClr>
                    </a:solidFill>
                  </a:tcPr>
                </a:tc>
                <a:tc>
                  <a:txBody>
                    <a:bodyPr/>
                    <a:lstStyle/>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Regulation requires banks to have a large amount of capital</a:t>
                      </a: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Brand recognition is important as customers need to trust who they’re banking with</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Digital banking is easier for new firms to enter as it is newer and less established</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The high level of regulation in the industry leads to high operating costs</a:t>
                      </a:r>
                    </a:p>
                  </a:txBody>
                  <a:tcPr>
                    <a:solidFill>
                      <a:srgbClr val="89BDAE">
                        <a:alpha val="25000"/>
                      </a:srgbClr>
                    </a:solidFill>
                  </a:tcPr>
                </a:tc>
                <a:tc>
                  <a:txBody>
                    <a:bodyPr/>
                    <a:lstStyle/>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Gifts and loans are the largest substitute, but often have very limited capital available</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Loan sharks and payday lenders are other substitutes, but the lower regulation gives them a weak reputation</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The available substitutes can only substitute specific aspects of banking</a:t>
                      </a: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Electronic transactions can be substituted by non-financial institutions such as PayPal</a:t>
                      </a:r>
                      <a:endParaRPr lang="en-US" sz="1300">
                        <a:latin typeface="Posterama" panose="020B0504020200020000" pitchFamily="34" charset="0"/>
                        <a:cs typeface="Posterama" panose="020B0504020200020000" pitchFamily="34" charset="0"/>
                      </a:endParaRPr>
                    </a:p>
                  </a:txBody>
                  <a:tcPr>
                    <a:solidFill>
                      <a:srgbClr val="89BDAE">
                        <a:alpha val="25000"/>
                      </a:srgbClr>
                    </a:solidFill>
                  </a:tcPr>
                </a:tc>
                <a:tc>
                  <a:txBody>
                    <a:bodyPr/>
                    <a:lstStyle/>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There’s many firms competing for different segments or niches but because of regulation there are a small number of banks</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Limited differentiation creates more competition</a:t>
                      </a: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Efficiency is important in the industry</a:t>
                      </a: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Covid decreased the profitability in the industry and increased the rivalry in the market</a:t>
                      </a:r>
                      <a:endParaRPr lang="en-US" sz="1300">
                        <a:latin typeface="Posterama" panose="020B0504020200020000" pitchFamily="34" charset="0"/>
                        <a:cs typeface="Posterama" panose="020B0504020200020000" pitchFamily="34" charset="0"/>
                      </a:endParaRPr>
                    </a:p>
                  </a:txBody>
                  <a:tcPr>
                    <a:solidFill>
                      <a:srgbClr val="89BDAE">
                        <a:alpha val="25000"/>
                      </a:srgbClr>
                    </a:solidFill>
                  </a:tcPr>
                </a:tc>
                <a:extLst>
                  <a:ext uri="{0D108BD9-81ED-4DB2-BD59-A6C34878D82A}">
                    <a16:rowId xmlns:a16="http://schemas.microsoft.com/office/drawing/2014/main" val="2542388353"/>
                  </a:ext>
                </a:extLst>
              </a:tr>
            </a:tbl>
          </a:graphicData>
        </a:graphic>
      </p:graphicFrame>
      <p:sp>
        <p:nvSpPr>
          <p:cNvPr id="4" name="Title 1">
            <a:extLst>
              <a:ext uri="{FF2B5EF4-FFF2-40B4-BE49-F238E27FC236}">
                <a16:creationId xmlns:a16="http://schemas.microsoft.com/office/drawing/2014/main" id="{B0FBA586-F157-E20B-0CBF-6ED64106B1E8}"/>
              </a:ext>
            </a:extLst>
          </p:cNvPr>
          <p:cNvSpPr txBox="1">
            <a:spLocks/>
          </p:cNvSpPr>
          <p:nvPr/>
        </p:nvSpPr>
        <p:spPr>
          <a:xfrm>
            <a:off x="788899" y="165917"/>
            <a:ext cx="10628026" cy="134429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osterama"/>
                <a:cs typeface="Calibri Light"/>
              </a:rPr>
              <a:t>Exhibit B – Porter's Five Forces Banking</a:t>
            </a:r>
            <a:r>
              <a:rPr lang="en-US" baseline="30000">
                <a:latin typeface="Posterama"/>
                <a:cs typeface="Calibri Light"/>
              </a:rPr>
              <a:t>7</a:t>
            </a:r>
          </a:p>
        </p:txBody>
      </p:sp>
      <p:sp>
        <p:nvSpPr>
          <p:cNvPr id="3" name="TextBox 2">
            <a:extLst>
              <a:ext uri="{FF2B5EF4-FFF2-40B4-BE49-F238E27FC236}">
                <a16:creationId xmlns:a16="http://schemas.microsoft.com/office/drawing/2014/main" id="{0C7A225F-DC38-5126-52C9-93A44319711E}"/>
              </a:ext>
            </a:extLst>
          </p:cNvPr>
          <p:cNvSpPr txBox="1"/>
          <p:nvPr/>
        </p:nvSpPr>
        <p:spPr>
          <a:xfrm>
            <a:off x="68791" y="6403974"/>
            <a:ext cx="1773864" cy="369332"/>
          </a:xfrm>
          <a:prstGeom prst="rect">
            <a:avLst/>
          </a:prstGeom>
          <a:noFill/>
        </p:spPr>
        <p:txBody>
          <a:bodyPr wrap="square" rtlCol="0">
            <a:spAutoFit/>
          </a:bodyPr>
          <a:lstStyle/>
          <a:p>
            <a:r>
              <a:rPr lang="en-CA">
                <a:hlinkClick r:id="rId2" action="ppaction://hlinksldjump"/>
              </a:rPr>
              <a:t>Appendix Home</a:t>
            </a:r>
            <a:endParaRPr lang="en-CA"/>
          </a:p>
        </p:txBody>
      </p:sp>
    </p:spTree>
    <p:extLst>
      <p:ext uri="{BB962C8B-B14F-4D97-AF65-F5344CB8AC3E}">
        <p14:creationId xmlns:p14="http://schemas.microsoft.com/office/powerpoint/2010/main" val="2841250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D9D58B5-ABE2-4863-9503-4F81F9814187}"/>
              </a:ext>
            </a:extLst>
          </p:cNvPr>
          <p:cNvGraphicFramePr>
            <a:graphicFrameLocks noGrp="1"/>
          </p:cNvGraphicFramePr>
          <p:nvPr>
            <p:extLst>
              <p:ext uri="{D42A27DB-BD31-4B8C-83A1-F6EECF244321}">
                <p14:modId xmlns:p14="http://schemas.microsoft.com/office/powerpoint/2010/main" val="1360521912"/>
              </p:ext>
            </p:extLst>
          </p:nvPr>
        </p:nvGraphicFramePr>
        <p:xfrm>
          <a:off x="-13825" y="1075043"/>
          <a:ext cx="12205825" cy="5414439"/>
        </p:xfrm>
        <a:graphic>
          <a:graphicData uri="http://schemas.openxmlformats.org/drawingml/2006/table">
            <a:tbl>
              <a:tblPr firstRow="1" bandRow="1">
                <a:tableStyleId>{5C22544A-7EE6-4342-B048-85BDC9FD1C3A}</a:tableStyleId>
              </a:tblPr>
              <a:tblGrid>
                <a:gridCol w="2441165">
                  <a:extLst>
                    <a:ext uri="{9D8B030D-6E8A-4147-A177-3AD203B41FA5}">
                      <a16:colId xmlns:a16="http://schemas.microsoft.com/office/drawing/2014/main" val="369270498"/>
                    </a:ext>
                  </a:extLst>
                </a:gridCol>
                <a:gridCol w="2441165">
                  <a:extLst>
                    <a:ext uri="{9D8B030D-6E8A-4147-A177-3AD203B41FA5}">
                      <a16:colId xmlns:a16="http://schemas.microsoft.com/office/drawing/2014/main" val="2965864646"/>
                    </a:ext>
                  </a:extLst>
                </a:gridCol>
                <a:gridCol w="2441165">
                  <a:extLst>
                    <a:ext uri="{9D8B030D-6E8A-4147-A177-3AD203B41FA5}">
                      <a16:colId xmlns:a16="http://schemas.microsoft.com/office/drawing/2014/main" val="1912230095"/>
                    </a:ext>
                  </a:extLst>
                </a:gridCol>
                <a:gridCol w="2441165">
                  <a:extLst>
                    <a:ext uri="{9D8B030D-6E8A-4147-A177-3AD203B41FA5}">
                      <a16:colId xmlns:a16="http://schemas.microsoft.com/office/drawing/2014/main" val="3400818320"/>
                    </a:ext>
                  </a:extLst>
                </a:gridCol>
                <a:gridCol w="2441165">
                  <a:extLst>
                    <a:ext uri="{9D8B030D-6E8A-4147-A177-3AD203B41FA5}">
                      <a16:colId xmlns:a16="http://schemas.microsoft.com/office/drawing/2014/main" val="2368636346"/>
                    </a:ext>
                  </a:extLst>
                </a:gridCol>
              </a:tblGrid>
              <a:tr h="361360">
                <a:tc>
                  <a:txBody>
                    <a:bodyPr/>
                    <a:lstStyle/>
                    <a:p>
                      <a:pPr algn="ctr"/>
                      <a:r>
                        <a:rPr lang="en-US">
                          <a:latin typeface="Posterama" panose="020B0504020200020000" pitchFamily="34" charset="0"/>
                          <a:cs typeface="Posterama" panose="020B0504020200020000" pitchFamily="34" charset="0"/>
                        </a:rPr>
                        <a:t>Buyer Power</a:t>
                      </a:r>
                    </a:p>
                  </a:txBody>
                  <a:tcPr>
                    <a:solidFill>
                      <a:srgbClr val="FFD87F"/>
                    </a:solidFill>
                  </a:tcPr>
                </a:tc>
                <a:tc>
                  <a:txBody>
                    <a:bodyPr/>
                    <a:lstStyle/>
                    <a:p>
                      <a:pPr algn="ctr"/>
                      <a:r>
                        <a:rPr lang="en-US">
                          <a:latin typeface="Posterama" panose="020B0504020200020000" pitchFamily="34" charset="0"/>
                          <a:cs typeface="Posterama" panose="020B0504020200020000" pitchFamily="34" charset="0"/>
                        </a:rPr>
                        <a:t>Supplier Power</a:t>
                      </a:r>
                    </a:p>
                  </a:txBody>
                  <a:tcPr>
                    <a:solidFill>
                      <a:srgbClr val="FFD87F"/>
                    </a:solidFill>
                  </a:tcPr>
                </a:tc>
                <a:tc>
                  <a:txBody>
                    <a:bodyPr/>
                    <a:lstStyle/>
                    <a:p>
                      <a:pPr algn="ctr"/>
                      <a:r>
                        <a:rPr lang="en-US" sz="1800">
                          <a:latin typeface="Posterama" panose="020B0504020200020000" pitchFamily="34" charset="0"/>
                          <a:cs typeface="Posterama" panose="020B0504020200020000" pitchFamily="34" charset="0"/>
                        </a:rPr>
                        <a:t>Threat of New Entrants</a:t>
                      </a:r>
                    </a:p>
                  </a:txBody>
                  <a:tcPr>
                    <a:solidFill>
                      <a:srgbClr val="FFD87F"/>
                    </a:solidFill>
                  </a:tcPr>
                </a:tc>
                <a:tc>
                  <a:txBody>
                    <a:bodyPr/>
                    <a:lstStyle/>
                    <a:p>
                      <a:pPr algn="ctr"/>
                      <a:r>
                        <a:rPr lang="en-US">
                          <a:latin typeface="Posterama" panose="020B0504020200020000" pitchFamily="34" charset="0"/>
                          <a:cs typeface="Posterama" panose="020B0504020200020000" pitchFamily="34" charset="0"/>
                        </a:rPr>
                        <a:t>Threat of Substitutes</a:t>
                      </a:r>
                    </a:p>
                  </a:txBody>
                  <a:tcPr>
                    <a:solidFill>
                      <a:srgbClr val="FFD87F"/>
                    </a:solidFill>
                  </a:tcPr>
                </a:tc>
                <a:tc>
                  <a:txBody>
                    <a:bodyPr/>
                    <a:lstStyle/>
                    <a:p>
                      <a:pPr algn="ctr"/>
                      <a:r>
                        <a:rPr lang="en-US">
                          <a:latin typeface="Posterama" panose="020B0504020200020000" pitchFamily="34" charset="0"/>
                          <a:cs typeface="Posterama" panose="020B0504020200020000" pitchFamily="34" charset="0"/>
                        </a:rPr>
                        <a:t>Degree of Rivalry</a:t>
                      </a:r>
                    </a:p>
                  </a:txBody>
                  <a:tcPr>
                    <a:solidFill>
                      <a:srgbClr val="FFD87F"/>
                    </a:solidFill>
                  </a:tcPr>
                </a:tc>
                <a:extLst>
                  <a:ext uri="{0D108BD9-81ED-4DB2-BD59-A6C34878D82A}">
                    <a16:rowId xmlns:a16="http://schemas.microsoft.com/office/drawing/2014/main" val="825547394"/>
                  </a:ext>
                </a:extLst>
              </a:tr>
              <a:tr h="361360">
                <a:tc>
                  <a:txBody>
                    <a:bodyPr/>
                    <a:lstStyle/>
                    <a:p>
                      <a:pPr algn="ctr"/>
                      <a:r>
                        <a:rPr lang="en-US">
                          <a:latin typeface="Posterama" panose="020B0504020200020000" pitchFamily="34" charset="0"/>
                          <a:cs typeface="Posterama" panose="020B0504020200020000" pitchFamily="34" charset="0"/>
                        </a:rPr>
                        <a:t>Moderate</a:t>
                      </a:r>
                    </a:p>
                  </a:txBody>
                  <a:tcPr>
                    <a:solidFill>
                      <a:srgbClr val="FFD87F">
                        <a:alpha val="50000"/>
                      </a:srgbClr>
                    </a:solidFill>
                  </a:tcPr>
                </a:tc>
                <a:tc>
                  <a:txBody>
                    <a:bodyPr/>
                    <a:lstStyle/>
                    <a:p>
                      <a:pPr algn="ctr"/>
                      <a:r>
                        <a:rPr lang="en-US">
                          <a:latin typeface="Posterama" panose="020B0504020200020000" pitchFamily="34" charset="0"/>
                          <a:cs typeface="Posterama" panose="020B0504020200020000" pitchFamily="34" charset="0"/>
                        </a:rPr>
                        <a:t>Strong</a:t>
                      </a:r>
                    </a:p>
                  </a:txBody>
                  <a:tcPr>
                    <a:solidFill>
                      <a:srgbClr val="FFD87F">
                        <a:alpha val="50000"/>
                      </a:srgbClr>
                    </a:solidFill>
                  </a:tcPr>
                </a:tc>
                <a:tc>
                  <a:txBody>
                    <a:bodyPr/>
                    <a:lstStyle/>
                    <a:p>
                      <a:pPr algn="ctr"/>
                      <a:r>
                        <a:rPr lang="en-US">
                          <a:latin typeface="Posterama" panose="020B0504020200020000" pitchFamily="34" charset="0"/>
                          <a:cs typeface="Posterama" panose="020B0504020200020000" pitchFamily="34" charset="0"/>
                        </a:rPr>
                        <a:t>Weak</a:t>
                      </a:r>
                    </a:p>
                  </a:txBody>
                  <a:tcPr>
                    <a:solidFill>
                      <a:srgbClr val="FFD87F">
                        <a:alpha val="50000"/>
                      </a:srgbClr>
                    </a:solidFill>
                  </a:tcPr>
                </a:tc>
                <a:tc>
                  <a:txBody>
                    <a:bodyPr/>
                    <a:lstStyle/>
                    <a:p>
                      <a:pPr algn="ctr"/>
                      <a:r>
                        <a:rPr lang="en-US">
                          <a:latin typeface="Posterama" panose="020B0504020200020000" pitchFamily="34" charset="0"/>
                          <a:cs typeface="Posterama" panose="020B0504020200020000" pitchFamily="34" charset="0"/>
                        </a:rPr>
                        <a:t>Moderate</a:t>
                      </a:r>
                    </a:p>
                  </a:txBody>
                  <a:tcPr>
                    <a:solidFill>
                      <a:srgbClr val="FFD87F">
                        <a:alpha val="50000"/>
                      </a:srgbClr>
                    </a:solidFill>
                  </a:tcPr>
                </a:tc>
                <a:tc>
                  <a:txBody>
                    <a:bodyPr/>
                    <a:lstStyle/>
                    <a:p>
                      <a:pPr algn="ctr"/>
                      <a:r>
                        <a:rPr lang="en-US">
                          <a:latin typeface="Posterama" panose="020B0504020200020000" pitchFamily="34" charset="0"/>
                          <a:cs typeface="Posterama" panose="020B0504020200020000" pitchFamily="34" charset="0"/>
                        </a:rPr>
                        <a:t>Moderate</a:t>
                      </a:r>
                    </a:p>
                  </a:txBody>
                  <a:tcPr>
                    <a:solidFill>
                      <a:srgbClr val="FFD87F">
                        <a:alpha val="50000"/>
                      </a:srgbClr>
                    </a:solidFill>
                  </a:tcPr>
                </a:tc>
                <a:extLst>
                  <a:ext uri="{0D108BD9-81ED-4DB2-BD59-A6C34878D82A}">
                    <a16:rowId xmlns:a16="http://schemas.microsoft.com/office/drawing/2014/main" val="3011490479"/>
                  </a:ext>
                </a:extLst>
              </a:tr>
              <a:tr h="4408599">
                <a:tc>
                  <a:txBody>
                    <a:bodyPr/>
                    <a:lstStyle/>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The focus on individual consumers leads to lower buyer power</a:t>
                      </a: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The large number of potential customers also weakens buyer power</a:t>
                      </a: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As the market is just business to consumer, there is no threat of backward integration</a:t>
                      </a:r>
                      <a:endParaRPr lang="en-US" sz="1300">
                        <a:latin typeface="Posterama" panose="020B0504020200020000" pitchFamily="34" charset="0"/>
                        <a:cs typeface="Posterama" panose="020B0504020200020000" pitchFamily="34" charset="0"/>
                      </a:endParaRPr>
                    </a:p>
                  </a:txBody>
                  <a:tcPr>
                    <a:solidFill>
                      <a:srgbClr val="FFD87F">
                        <a:alpha val="25000"/>
                      </a:srgbClr>
                    </a:solidFill>
                  </a:tcPr>
                </a:tc>
                <a:tc>
                  <a:txBody>
                    <a:bodyPr/>
                    <a:lstStyle/>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Having good information and communication technology (ICT) has become more and more important</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The complexity of the ICT required makes it so that only a few firms can provide it</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The complexity also greatly lowers the chances of backwards integration</a:t>
                      </a:r>
                      <a:endParaRPr lang="en-US" sz="1300">
                        <a:latin typeface="Posterama" panose="020B0504020200020000" pitchFamily="34" charset="0"/>
                        <a:cs typeface="Posterama" panose="020B0504020200020000" pitchFamily="34" charset="0"/>
                      </a:endParaRPr>
                    </a:p>
                  </a:txBody>
                  <a:tcPr>
                    <a:solidFill>
                      <a:srgbClr val="FFD87F">
                        <a:alpha val="25000"/>
                      </a:srgbClr>
                    </a:solidFill>
                  </a:tcPr>
                </a:tc>
                <a:tc>
                  <a:txBody>
                    <a:bodyPr/>
                    <a:lstStyle/>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The recent economic downturn lowers the chances of new entrants</a:t>
                      </a: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The large amount of capital required deters firms from entering</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Reputation is extremely important which makes it difficult for firms trying to enter the industry</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Financial technology is currently the easiest way for a firm to enter the market as it is newer and less established</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Low interest rates deter firms from entering the market as it decreases profitability</a:t>
                      </a:r>
                      <a:endParaRPr lang="en-US" sz="1300">
                        <a:latin typeface="Posterama" panose="020B0504020200020000" pitchFamily="34" charset="0"/>
                        <a:cs typeface="Posterama" panose="020B0504020200020000" pitchFamily="34" charset="0"/>
                      </a:endParaRPr>
                    </a:p>
                  </a:txBody>
                  <a:tcPr>
                    <a:solidFill>
                      <a:srgbClr val="FFD87F">
                        <a:alpha val="25000"/>
                      </a:srgbClr>
                    </a:solidFill>
                  </a:tcPr>
                </a:tc>
                <a:tc>
                  <a:txBody>
                    <a:bodyPr/>
                    <a:lstStyle/>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Substitutes include investment in real estate, hedge funds, life insurance and pension schemes</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If housing prices begin to go down as they are expected to do, the threat of real estate being a substitute will decrease</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The Canada Pension Plan is considered one of the best pension systems in the world meaning its threat of substitution is greater than in most other countries</a:t>
                      </a:r>
                      <a:endParaRPr lang="en-US" sz="1300">
                        <a:latin typeface="Posterama" panose="020B0504020200020000" pitchFamily="34" charset="0"/>
                        <a:cs typeface="Posterama" panose="020B0504020200020000" pitchFamily="34" charset="0"/>
                      </a:endParaRPr>
                    </a:p>
                  </a:txBody>
                  <a:tcPr>
                    <a:solidFill>
                      <a:srgbClr val="FFD87F">
                        <a:alpha val="25000"/>
                      </a:srgbClr>
                    </a:solidFill>
                  </a:tcPr>
                </a:tc>
                <a:tc>
                  <a:txBody>
                    <a:bodyPr/>
                    <a:lstStyle/>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Downturns in the market lead to increased competition as companies compete to increase their profit</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The difficulty to differentiate yourself from the competitors increases the degree of rivalry</a:t>
                      </a:r>
                      <a:endParaRPr lang="en-US" sz="1300">
                        <a:latin typeface="Posterama" panose="020B0504020200020000" pitchFamily="34" charset="0"/>
                        <a:cs typeface="Posterama" panose="020B0504020200020000" pitchFamily="34" charset="0"/>
                      </a:endParaRPr>
                    </a:p>
                    <a:p>
                      <a:pPr marL="285750" lvl="0" indent="-285750" algn="l">
                        <a:lnSpc>
                          <a:spcPct val="100000"/>
                        </a:lnSpc>
                        <a:spcBef>
                          <a:spcPts val="0"/>
                        </a:spcBef>
                        <a:spcAft>
                          <a:spcPts val="0"/>
                        </a:spcAft>
                        <a:buFont typeface="Arial"/>
                        <a:buChar char="•"/>
                      </a:pPr>
                      <a:r>
                        <a:rPr lang="en-US" sz="1300" b="0" i="0" u="none" strike="noStrike" noProof="0">
                          <a:latin typeface="Posterama" panose="020B0504020200020000" pitchFamily="34" charset="0"/>
                          <a:cs typeface="Posterama" panose="020B0504020200020000" pitchFamily="34" charset="0"/>
                        </a:rPr>
                        <a:t>Exit costs are very high which increases competition</a:t>
                      </a:r>
                      <a:endParaRPr lang="en-US" sz="1300">
                        <a:latin typeface="Posterama" panose="020B0504020200020000" pitchFamily="34" charset="0"/>
                        <a:cs typeface="Posterama" panose="020B0504020200020000" pitchFamily="34" charset="0"/>
                      </a:endParaRPr>
                    </a:p>
                  </a:txBody>
                  <a:tcPr>
                    <a:solidFill>
                      <a:srgbClr val="FFD87F">
                        <a:alpha val="25000"/>
                      </a:srgbClr>
                    </a:solidFill>
                  </a:tcPr>
                </a:tc>
                <a:extLst>
                  <a:ext uri="{0D108BD9-81ED-4DB2-BD59-A6C34878D82A}">
                    <a16:rowId xmlns:a16="http://schemas.microsoft.com/office/drawing/2014/main" val="2542388353"/>
                  </a:ext>
                </a:extLst>
              </a:tr>
            </a:tbl>
          </a:graphicData>
        </a:graphic>
      </p:graphicFrame>
      <p:sp>
        <p:nvSpPr>
          <p:cNvPr id="4" name="Title 1">
            <a:extLst>
              <a:ext uri="{FF2B5EF4-FFF2-40B4-BE49-F238E27FC236}">
                <a16:creationId xmlns:a16="http://schemas.microsoft.com/office/drawing/2014/main" id="{B0FBA586-F157-E20B-0CBF-6ED64106B1E8}"/>
              </a:ext>
            </a:extLst>
          </p:cNvPr>
          <p:cNvSpPr txBox="1">
            <a:spLocks/>
          </p:cNvSpPr>
          <p:nvPr/>
        </p:nvSpPr>
        <p:spPr>
          <a:xfrm>
            <a:off x="0" y="0"/>
            <a:ext cx="121920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osterama"/>
                <a:cs typeface="Calibri Light"/>
              </a:rPr>
              <a:t>Exhibit C – Porter's Five Forces Retail Savings and Investments</a:t>
            </a:r>
            <a:r>
              <a:rPr lang="en-US" baseline="30000">
                <a:latin typeface="Posterama"/>
                <a:cs typeface="Calibri Light"/>
              </a:rPr>
              <a:t>6</a:t>
            </a:r>
          </a:p>
        </p:txBody>
      </p:sp>
      <p:sp>
        <p:nvSpPr>
          <p:cNvPr id="3" name="TextBox 2">
            <a:extLst>
              <a:ext uri="{FF2B5EF4-FFF2-40B4-BE49-F238E27FC236}">
                <a16:creationId xmlns:a16="http://schemas.microsoft.com/office/drawing/2014/main" id="{6A7260BE-AC34-896F-D368-A6DF0E859625}"/>
              </a:ext>
            </a:extLst>
          </p:cNvPr>
          <p:cNvSpPr txBox="1"/>
          <p:nvPr/>
        </p:nvSpPr>
        <p:spPr>
          <a:xfrm>
            <a:off x="68791" y="6403974"/>
            <a:ext cx="1773864" cy="369332"/>
          </a:xfrm>
          <a:prstGeom prst="rect">
            <a:avLst/>
          </a:prstGeom>
          <a:noFill/>
        </p:spPr>
        <p:txBody>
          <a:bodyPr wrap="square" rtlCol="0">
            <a:spAutoFit/>
          </a:bodyPr>
          <a:lstStyle/>
          <a:p>
            <a:r>
              <a:rPr lang="en-CA">
                <a:hlinkClick r:id="rId2" action="ppaction://hlinksldjump"/>
              </a:rPr>
              <a:t>Appendix Home</a:t>
            </a:r>
            <a:endParaRPr lang="en-CA"/>
          </a:p>
        </p:txBody>
      </p:sp>
    </p:spTree>
    <p:extLst>
      <p:ext uri="{BB962C8B-B14F-4D97-AF65-F5344CB8AC3E}">
        <p14:creationId xmlns:p14="http://schemas.microsoft.com/office/powerpoint/2010/main" val="325025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0E143A16-B535-4FA1-A859-4967E6541C82}"/>
              </a:ext>
            </a:extLst>
          </p:cNvPr>
          <p:cNvSpPr/>
          <p:nvPr/>
        </p:nvSpPr>
        <p:spPr>
          <a:xfrm>
            <a:off x="3302262" y="816061"/>
            <a:ext cx="3180851" cy="1826669"/>
          </a:xfrm>
          <a:prstGeom prst="rect">
            <a:avLst/>
          </a:prstGeom>
          <a:solidFill>
            <a:srgbClr val="89BDAE"/>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latin typeface="Posterama" panose="020B0504020200020000" pitchFamily="34" charset="0"/>
                <a:cs typeface="Posterama" panose="020B0504020200020000" pitchFamily="34" charset="0"/>
              </a:rPr>
              <a:t>Management Preferences</a:t>
            </a:r>
          </a:p>
          <a:p>
            <a:r>
              <a:rPr lang="en-US" sz="1100" err="1">
                <a:latin typeface="Posterama" panose="020B0504020200020000" pitchFamily="34" charset="0"/>
                <a:cs typeface="Posterama" panose="020B0504020200020000" pitchFamily="34" charset="0"/>
              </a:rPr>
              <a:t>Wealthsimple</a:t>
            </a:r>
            <a:r>
              <a:rPr lang="en-US" sz="1100">
                <a:latin typeface="Posterama" panose="020B0504020200020000" pitchFamily="34" charset="0"/>
                <a:cs typeface="Posterama" panose="020B0504020200020000" pitchFamily="34" charset="0"/>
              </a:rPr>
              <a:t> focuses on the client providing customized solutions as well as demanding diversity and inclusion both in their workplace and for their customers. They emphasize simple and accessible product. When it comes to new products or features, they look for feedback, and prefer to release it and then improve it</a:t>
            </a:r>
          </a:p>
        </p:txBody>
      </p:sp>
      <p:sp>
        <p:nvSpPr>
          <p:cNvPr id="144" name="Rectangle 143">
            <a:extLst>
              <a:ext uri="{FF2B5EF4-FFF2-40B4-BE49-F238E27FC236}">
                <a16:creationId xmlns:a16="http://schemas.microsoft.com/office/drawing/2014/main" id="{4FAAA6E7-EAD4-1826-D11D-CFB945916B69}"/>
              </a:ext>
            </a:extLst>
          </p:cNvPr>
          <p:cNvSpPr/>
          <p:nvPr/>
        </p:nvSpPr>
        <p:spPr>
          <a:xfrm>
            <a:off x="237006" y="3191027"/>
            <a:ext cx="3068236" cy="1660931"/>
          </a:xfrm>
          <a:prstGeom prst="rect">
            <a:avLst/>
          </a:prstGeom>
          <a:solidFill>
            <a:srgbClr val="89BDAE"/>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latin typeface="Posterama" panose="020B0504020200020000" pitchFamily="34" charset="0"/>
                <a:cs typeface="Posterama" panose="020B0504020200020000" pitchFamily="34" charset="0"/>
              </a:rPr>
              <a:t>Organization</a:t>
            </a:r>
          </a:p>
          <a:p>
            <a:r>
              <a:rPr lang="en-US" sz="1100">
                <a:latin typeface="Posterama" panose="020B0504020200020000" pitchFamily="34" charset="0"/>
                <a:cs typeface="Posterama" panose="020B0504020200020000" pitchFamily="34" charset="0"/>
              </a:rPr>
              <a:t>Wealthsimple focuses on creating financial platforms for various needs consumers may have. Using digital platforms allows their products to be easily and conveniently used by many people. The company is organized in a way that encourages innovation.</a:t>
            </a:r>
          </a:p>
        </p:txBody>
      </p:sp>
      <p:sp>
        <p:nvSpPr>
          <p:cNvPr id="145" name="Rectangle 144">
            <a:extLst>
              <a:ext uri="{FF2B5EF4-FFF2-40B4-BE49-F238E27FC236}">
                <a16:creationId xmlns:a16="http://schemas.microsoft.com/office/drawing/2014/main" id="{CA029F98-BB1B-A217-489D-98C69CA96618}"/>
              </a:ext>
            </a:extLst>
          </p:cNvPr>
          <p:cNvSpPr/>
          <p:nvPr/>
        </p:nvSpPr>
        <p:spPr>
          <a:xfrm>
            <a:off x="3645739" y="5431395"/>
            <a:ext cx="2505577" cy="1312774"/>
          </a:xfrm>
          <a:prstGeom prst="rect">
            <a:avLst/>
          </a:prstGeom>
          <a:solidFill>
            <a:srgbClr val="89BDAE"/>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latin typeface="Posterama"/>
                <a:cs typeface="Posterama"/>
              </a:rPr>
              <a:t>Resources</a:t>
            </a:r>
          </a:p>
          <a:p>
            <a:r>
              <a:rPr lang="en-US" sz="1100" err="1">
                <a:latin typeface="Posterama"/>
                <a:cs typeface="Posterama"/>
              </a:rPr>
              <a:t>Weatlhsimple</a:t>
            </a:r>
            <a:r>
              <a:rPr lang="en-US" sz="1100">
                <a:latin typeface="Posterama"/>
                <a:cs typeface="Posterama"/>
              </a:rPr>
              <a:t> has received over $900 million in funding and has a valuation of about $4 billion. They have 1248 employees and an estimated annual revenue of about $232 million.</a:t>
            </a:r>
            <a:r>
              <a:rPr lang="en-US" sz="1100" baseline="30000">
                <a:latin typeface="Posterama"/>
                <a:cs typeface="Posterama"/>
              </a:rPr>
              <a:t>3, 9</a:t>
            </a:r>
            <a:endParaRPr lang="en-US" sz="1100" baseline="30000">
              <a:latin typeface="Posterama" panose="020B0504020200020000" pitchFamily="34" charset="0"/>
              <a:cs typeface="Posterama" panose="020B0504020200020000" pitchFamily="34" charset="0"/>
            </a:endParaRPr>
          </a:p>
        </p:txBody>
      </p:sp>
      <p:sp>
        <p:nvSpPr>
          <p:cNvPr id="146" name="Rectangle 145">
            <a:extLst>
              <a:ext uri="{FF2B5EF4-FFF2-40B4-BE49-F238E27FC236}">
                <a16:creationId xmlns:a16="http://schemas.microsoft.com/office/drawing/2014/main" id="{72324606-C26D-22A8-79D4-B57826FCD531}"/>
              </a:ext>
            </a:extLst>
          </p:cNvPr>
          <p:cNvSpPr/>
          <p:nvPr/>
        </p:nvSpPr>
        <p:spPr>
          <a:xfrm>
            <a:off x="5870705" y="3152567"/>
            <a:ext cx="2678153" cy="1658659"/>
          </a:xfrm>
          <a:prstGeom prst="rect">
            <a:avLst/>
          </a:prstGeom>
          <a:solidFill>
            <a:srgbClr val="89BDAE"/>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latin typeface="Posterama" panose="020B0504020200020000" pitchFamily="34" charset="0"/>
                <a:cs typeface="Posterama" panose="020B0504020200020000" pitchFamily="34" charset="0"/>
              </a:rPr>
              <a:t>Strategy</a:t>
            </a:r>
          </a:p>
          <a:p>
            <a:r>
              <a:rPr lang="en-US" sz="1100">
                <a:latin typeface="Posterama" panose="020B0504020200020000" pitchFamily="34" charset="0"/>
                <a:cs typeface="Posterama" panose="020B0504020200020000" pitchFamily="34" charset="0"/>
              </a:rPr>
              <a:t>Wealthsimple employs the strategy of making products with a broad appeal. They do this by making their products easy to use and understand as well as providing them for a low cost and being transparent.</a:t>
            </a:r>
          </a:p>
        </p:txBody>
      </p:sp>
      <p:sp>
        <p:nvSpPr>
          <p:cNvPr id="147" name="Rectangle 146">
            <a:extLst>
              <a:ext uri="{FF2B5EF4-FFF2-40B4-BE49-F238E27FC236}">
                <a16:creationId xmlns:a16="http://schemas.microsoft.com/office/drawing/2014/main" id="{9BFB5866-D842-7DD7-7602-2C09F2D11FF1}"/>
              </a:ext>
            </a:extLst>
          </p:cNvPr>
          <p:cNvSpPr/>
          <p:nvPr/>
        </p:nvSpPr>
        <p:spPr>
          <a:xfrm>
            <a:off x="9421847" y="3464830"/>
            <a:ext cx="2611977" cy="1575453"/>
          </a:xfrm>
          <a:prstGeom prst="rect">
            <a:avLst/>
          </a:prstGeom>
          <a:solidFill>
            <a:srgbClr val="89BDAE"/>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latin typeface="Posterama" panose="020B0504020200020000" pitchFamily="34" charset="0"/>
                <a:cs typeface="Posterama" panose="020B0504020200020000" pitchFamily="34" charset="0"/>
              </a:rPr>
              <a:t>Environment</a:t>
            </a:r>
          </a:p>
          <a:p>
            <a:r>
              <a:rPr lang="en-US" sz="1100">
                <a:latin typeface="Posterama" panose="020B0504020200020000" pitchFamily="34" charset="0"/>
                <a:cs typeface="Posterama" panose="020B0504020200020000" pitchFamily="34" charset="0"/>
              </a:rPr>
              <a:t>Wealthsimple is well aligned with its environment as it provides multiple fintech (financial technology) platforms. Fintech is the newest, fastest growing and easiest to enter section of the financial industry</a:t>
            </a:r>
          </a:p>
        </p:txBody>
      </p:sp>
      <p:sp>
        <p:nvSpPr>
          <p:cNvPr id="148" name="Arrow: Left-Right 147">
            <a:extLst>
              <a:ext uri="{FF2B5EF4-FFF2-40B4-BE49-F238E27FC236}">
                <a16:creationId xmlns:a16="http://schemas.microsoft.com/office/drawing/2014/main" id="{C087B0E5-24D1-D260-8547-CB8709609907}"/>
              </a:ext>
            </a:extLst>
          </p:cNvPr>
          <p:cNvSpPr/>
          <p:nvPr/>
        </p:nvSpPr>
        <p:spPr>
          <a:xfrm>
            <a:off x="3910486" y="3691486"/>
            <a:ext cx="1418896" cy="591206"/>
          </a:xfrm>
          <a:prstGeom prst="leftRightArrow">
            <a:avLst/>
          </a:prstGeom>
          <a:solidFill>
            <a:srgbClr val="89BD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Posterama" panose="020B0504020200020000" pitchFamily="34" charset="0"/>
              <a:cs typeface="Posterama" panose="020B0504020200020000" pitchFamily="34" charset="0"/>
            </a:endParaRPr>
          </a:p>
        </p:txBody>
      </p:sp>
      <p:sp>
        <p:nvSpPr>
          <p:cNvPr id="149" name="Arrow: Left-Right 148">
            <a:extLst>
              <a:ext uri="{FF2B5EF4-FFF2-40B4-BE49-F238E27FC236}">
                <a16:creationId xmlns:a16="http://schemas.microsoft.com/office/drawing/2014/main" id="{F071C6CA-CEBB-1F2A-CFCC-6A6714D14806}"/>
              </a:ext>
            </a:extLst>
          </p:cNvPr>
          <p:cNvSpPr/>
          <p:nvPr/>
        </p:nvSpPr>
        <p:spPr>
          <a:xfrm>
            <a:off x="8679555" y="3865563"/>
            <a:ext cx="742292" cy="420414"/>
          </a:xfrm>
          <a:prstGeom prst="leftRightArrow">
            <a:avLst/>
          </a:prstGeom>
          <a:solidFill>
            <a:srgbClr val="89BD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Posterama" panose="020B0504020200020000" pitchFamily="34" charset="0"/>
              <a:cs typeface="Posterama" panose="020B0504020200020000" pitchFamily="34" charset="0"/>
            </a:endParaRPr>
          </a:p>
        </p:txBody>
      </p:sp>
      <p:sp>
        <p:nvSpPr>
          <p:cNvPr id="150" name="Arrow: Left-Right 149">
            <a:extLst>
              <a:ext uri="{FF2B5EF4-FFF2-40B4-BE49-F238E27FC236}">
                <a16:creationId xmlns:a16="http://schemas.microsoft.com/office/drawing/2014/main" id="{77093F0A-E043-AA6F-17BD-6EA40B14BFA7}"/>
              </a:ext>
            </a:extLst>
          </p:cNvPr>
          <p:cNvSpPr/>
          <p:nvPr/>
        </p:nvSpPr>
        <p:spPr>
          <a:xfrm rot="2700000">
            <a:off x="6566299" y="2220765"/>
            <a:ext cx="1418896" cy="407276"/>
          </a:xfrm>
          <a:prstGeom prst="leftRightArrow">
            <a:avLst/>
          </a:prstGeom>
          <a:solidFill>
            <a:srgbClr val="89BD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Posterama" panose="020B0504020200020000" pitchFamily="34" charset="0"/>
              <a:cs typeface="Posterama" panose="020B0504020200020000" pitchFamily="34" charset="0"/>
            </a:endParaRPr>
          </a:p>
        </p:txBody>
      </p:sp>
      <p:sp>
        <p:nvSpPr>
          <p:cNvPr id="151" name="Arrow: Left-Right 150">
            <a:extLst>
              <a:ext uri="{FF2B5EF4-FFF2-40B4-BE49-F238E27FC236}">
                <a16:creationId xmlns:a16="http://schemas.microsoft.com/office/drawing/2014/main" id="{A8041727-6364-7470-7CF5-4423834EF308}"/>
              </a:ext>
            </a:extLst>
          </p:cNvPr>
          <p:cNvSpPr/>
          <p:nvPr/>
        </p:nvSpPr>
        <p:spPr>
          <a:xfrm rot="8100000">
            <a:off x="6342954" y="5354162"/>
            <a:ext cx="1418896" cy="407276"/>
          </a:xfrm>
          <a:prstGeom prst="leftRightArrow">
            <a:avLst/>
          </a:prstGeom>
          <a:solidFill>
            <a:srgbClr val="89BD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Posterama" panose="020B0504020200020000" pitchFamily="34" charset="0"/>
              <a:cs typeface="Posterama" panose="020B0504020200020000" pitchFamily="34" charset="0"/>
            </a:endParaRPr>
          </a:p>
        </p:txBody>
      </p:sp>
      <p:sp>
        <p:nvSpPr>
          <p:cNvPr id="152" name="Arrow: Left-Right 151">
            <a:extLst>
              <a:ext uri="{FF2B5EF4-FFF2-40B4-BE49-F238E27FC236}">
                <a16:creationId xmlns:a16="http://schemas.microsoft.com/office/drawing/2014/main" id="{800AEF2E-E163-12AC-34C9-DB666407F452}"/>
              </a:ext>
            </a:extLst>
          </p:cNvPr>
          <p:cNvSpPr/>
          <p:nvPr/>
        </p:nvSpPr>
        <p:spPr>
          <a:xfrm rot="8100000">
            <a:off x="1705264" y="2168213"/>
            <a:ext cx="1418896" cy="407276"/>
          </a:xfrm>
          <a:prstGeom prst="leftRightArrow">
            <a:avLst/>
          </a:prstGeom>
          <a:solidFill>
            <a:srgbClr val="89BD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Posterama" panose="020B0504020200020000" pitchFamily="34" charset="0"/>
              <a:cs typeface="Posterama" panose="020B0504020200020000" pitchFamily="34" charset="0"/>
            </a:endParaRPr>
          </a:p>
        </p:txBody>
      </p:sp>
      <p:sp>
        <p:nvSpPr>
          <p:cNvPr id="153" name="Arrow: Left-Right 152">
            <a:extLst>
              <a:ext uri="{FF2B5EF4-FFF2-40B4-BE49-F238E27FC236}">
                <a16:creationId xmlns:a16="http://schemas.microsoft.com/office/drawing/2014/main" id="{281C469C-1AC5-EB7C-3833-828117ABCC8C}"/>
              </a:ext>
            </a:extLst>
          </p:cNvPr>
          <p:cNvSpPr/>
          <p:nvPr/>
        </p:nvSpPr>
        <p:spPr>
          <a:xfrm rot="2700000">
            <a:off x="2112540" y="5354161"/>
            <a:ext cx="1418896" cy="407276"/>
          </a:xfrm>
          <a:prstGeom prst="leftRightArrow">
            <a:avLst/>
          </a:prstGeom>
          <a:solidFill>
            <a:srgbClr val="89BD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Posterama" panose="020B0504020200020000" pitchFamily="34" charset="0"/>
              <a:cs typeface="Posterama" panose="020B0504020200020000" pitchFamily="34" charset="0"/>
            </a:endParaRPr>
          </a:p>
        </p:txBody>
      </p:sp>
      <p:sp>
        <p:nvSpPr>
          <p:cNvPr id="2" name="Title 1">
            <a:extLst>
              <a:ext uri="{FF2B5EF4-FFF2-40B4-BE49-F238E27FC236}">
                <a16:creationId xmlns:a16="http://schemas.microsoft.com/office/drawing/2014/main" id="{F687480A-9371-0F6E-1AEC-40CA2C4C6950}"/>
              </a:ext>
            </a:extLst>
          </p:cNvPr>
          <p:cNvSpPr txBox="1">
            <a:spLocks/>
          </p:cNvSpPr>
          <p:nvPr/>
        </p:nvSpPr>
        <p:spPr>
          <a:xfrm>
            <a:off x="144694" y="143105"/>
            <a:ext cx="1126766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osterama" panose="020B0504020200020000" pitchFamily="34" charset="0"/>
                <a:cs typeface="Posterama" panose="020B0504020200020000" pitchFamily="34" charset="0"/>
              </a:rPr>
              <a:t>Exhibit D – Diamond-E Analysis</a:t>
            </a:r>
          </a:p>
        </p:txBody>
      </p:sp>
      <p:sp>
        <p:nvSpPr>
          <p:cNvPr id="3" name="TextBox 2">
            <a:extLst>
              <a:ext uri="{FF2B5EF4-FFF2-40B4-BE49-F238E27FC236}">
                <a16:creationId xmlns:a16="http://schemas.microsoft.com/office/drawing/2014/main" id="{D1D2D22D-DD2A-8F52-03D1-4D6475C54EB6}"/>
              </a:ext>
            </a:extLst>
          </p:cNvPr>
          <p:cNvSpPr txBox="1"/>
          <p:nvPr/>
        </p:nvSpPr>
        <p:spPr>
          <a:xfrm>
            <a:off x="68791" y="6403974"/>
            <a:ext cx="1773864" cy="369332"/>
          </a:xfrm>
          <a:prstGeom prst="rect">
            <a:avLst/>
          </a:prstGeom>
          <a:noFill/>
        </p:spPr>
        <p:txBody>
          <a:bodyPr wrap="square" rtlCol="0">
            <a:spAutoFit/>
          </a:bodyPr>
          <a:lstStyle/>
          <a:p>
            <a:r>
              <a:rPr lang="en-CA">
                <a:hlinkClick r:id="rId2" action="ppaction://hlinksldjump"/>
              </a:rPr>
              <a:t>Appendix Home</a:t>
            </a:r>
            <a:endParaRPr lang="en-CA"/>
          </a:p>
        </p:txBody>
      </p:sp>
    </p:spTree>
    <p:extLst>
      <p:ext uri="{BB962C8B-B14F-4D97-AF65-F5344CB8AC3E}">
        <p14:creationId xmlns:p14="http://schemas.microsoft.com/office/powerpoint/2010/main" val="1050799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D9F1-B17E-8EB5-A991-0472692DBEB5}"/>
              </a:ext>
            </a:extLst>
          </p:cNvPr>
          <p:cNvSpPr>
            <a:spLocks noGrp="1"/>
          </p:cNvSpPr>
          <p:nvPr>
            <p:ph type="title"/>
          </p:nvPr>
        </p:nvSpPr>
        <p:spPr>
          <a:xfrm>
            <a:off x="279399" y="365125"/>
            <a:ext cx="11794067" cy="1325563"/>
          </a:xfrm>
        </p:spPr>
        <p:txBody>
          <a:bodyPr>
            <a:normAutofit/>
          </a:bodyPr>
          <a:lstStyle/>
          <a:p>
            <a:r>
              <a:rPr lang="en-US" sz="4000">
                <a:latin typeface="Posterama" panose="020B0504020200020000" pitchFamily="34" charset="0"/>
                <a:cs typeface="Posterama" panose="020B0504020200020000" pitchFamily="34" charset="0"/>
              </a:rPr>
              <a:t>Exhibit E: Comparison of Alternative Solutions </a:t>
            </a:r>
          </a:p>
        </p:txBody>
      </p:sp>
      <p:graphicFrame>
        <p:nvGraphicFramePr>
          <p:cNvPr id="4" name="Table 4">
            <a:extLst>
              <a:ext uri="{FF2B5EF4-FFF2-40B4-BE49-F238E27FC236}">
                <a16:creationId xmlns:a16="http://schemas.microsoft.com/office/drawing/2014/main" id="{1CF0034F-EE33-8AEB-704D-79E92A7504A7}"/>
              </a:ext>
            </a:extLst>
          </p:cNvPr>
          <p:cNvGraphicFramePr>
            <a:graphicFrameLocks noGrp="1"/>
          </p:cNvGraphicFramePr>
          <p:nvPr>
            <p:extLst>
              <p:ext uri="{D42A27DB-BD31-4B8C-83A1-F6EECF244321}">
                <p14:modId xmlns:p14="http://schemas.microsoft.com/office/powerpoint/2010/main" val="2871864267"/>
              </p:ext>
            </p:extLst>
          </p:nvPr>
        </p:nvGraphicFramePr>
        <p:xfrm>
          <a:off x="118534" y="1596325"/>
          <a:ext cx="11794066" cy="4488972"/>
        </p:xfrm>
        <a:graphic>
          <a:graphicData uri="http://schemas.openxmlformats.org/drawingml/2006/table">
            <a:tbl>
              <a:tblPr>
                <a:tableStyleId>{5C22544A-7EE6-4342-B048-85BDC9FD1C3A}</a:tableStyleId>
              </a:tblPr>
              <a:tblGrid>
                <a:gridCol w="5706440">
                  <a:extLst>
                    <a:ext uri="{9D8B030D-6E8A-4147-A177-3AD203B41FA5}">
                      <a16:colId xmlns:a16="http://schemas.microsoft.com/office/drawing/2014/main" val="2969237954"/>
                    </a:ext>
                  </a:extLst>
                </a:gridCol>
                <a:gridCol w="2095728">
                  <a:extLst>
                    <a:ext uri="{9D8B030D-6E8A-4147-A177-3AD203B41FA5}">
                      <a16:colId xmlns:a16="http://schemas.microsoft.com/office/drawing/2014/main" val="3085239102"/>
                    </a:ext>
                  </a:extLst>
                </a:gridCol>
                <a:gridCol w="2019978">
                  <a:extLst>
                    <a:ext uri="{9D8B030D-6E8A-4147-A177-3AD203B41FA5}">
                      <a16:colId xmlns:a16="http://schemas.microsoft.com/office/drawing/2014/main" val="178481580"/>
                    </a:ext>
                  </a:extLst>
                </a:gridCol>
                <a:gridCol w="1971920">
                  <a:extLst>
                    <a:ext uri="{9D8B030D-6E8A-4147-A177-3AD203B41FA5}">
                      <a16:colId xmlns:a16="http://schemas.microsoft.com/office/drawing/2014/main" val="769051788"/>
                    </a:ext>
                  </a:extLst>
                </a:gridCol>
              </a:tblGrid>
              <a:tr h="315664">
                <a:tc>
                  <a:txBody>
                    <a:bodyPr/>
                    <a:lstStyle/>
                    <a:p>
                      <a:pPr algn="ctr"/>
                      <a:r>
                        <a:rPr lang="en-US">
                          <a:latin typeface="Posterama" panose="020B0504020200020000" pitchFamily="34" charset="0"/>
                          <a:cs typeface="Posterama" panose="020B0504020200020000" pitchFamily="34" charset="0"/>
                        </a:rPr>
                        <a:t>Our solution</a:t>
                      </a:r>
                    </a:p>
                  </a:txBody>
                  <a:tcPr>
                    <a:lnL w="12700">
                      <a:solidFill>
                        <a:schemeClr val="tx1"/>
                      </a:solidFill>
                    </a:lnL>
                    <a:lnR w="12700">
                      <a:solidFill>
                        <a:schemeClr val="tx1"/>
                      </a:solidFill>
                    </a:lnR>
                    <a:lnT w="12700">
                      <a:solidFill>
                        <a:schemeClr val="tx1"/>
                      </a:solidFill>
                    </a:lnT>
                    <a:lnB w="12700">
                      <a:solidFill>
                        <a:schemeClr val="tx1"/>
                      </a:solidFill>
                    </a:lnB>
                    <a:solidFill>
                      <a:srgbClr val="89BDAE"/>
                    </a:solidFill>
                  </a:tcPr>
                </a:tc>
                <a:tc gridSpan="3">
                  <a:txBody>
                    <a:bodyPr/>
                    <a:lstStyle/>
                    <a:p>
                      <a:pPr algn="ctr"/>
                      <a:r>
                        <a:rPr lang="en-US">
                          <a:latin typeface="Posterama" panose="020B0504020200020000" pitchFamily="34" charset="0"/>
                          <a:cs typeface="Posterama" panose="020B0504020200020000" pitchFamily="34" charset="0"/>
                        </a:rPr>
                        <a:t>Alternative Solutions</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solidFill>
                  </a:tcPr>
                </a:tc>
                <a:tc hMerge="1">
                  <a:txBody>
                    <a:bodyPr/>
                    <a:lstStyle/>
                    <a:p>
                      <a:endParaRPr lang="en-US"/>
                    </a:p>
                  </a:txBody>
                  <a:tcPr>
                    <a:solidFill>
                      <a:schemeClr val="bg1"/>
                    </a:solidFill>
                  </a:tcPr>
                </a:tc>
                <a:tc hMerge="1">
                  <a:txBody>
                    <a:bodyPr/>
                    <a:lstStyle/>
                    <a:p>
                      <a:endParaRPr lang="en-US"/>
                    </a:p>
                  </a:txBody>
                  <a:tcPr>
                    <a:solidFill>
                      <a:schemeClr val="bg1"/>
                    </a:solidFill>
                  </a:tcPr>
                </a:tc>
                <a:extLst>
                  <a:ext uri="{0D108BD9-81ED-4DB2-BD59-A6C34878D82A}">
                    <a16:rowId xmlns:a16="http://schemas.microsoft.com/office/drawing/2014/main" val="809862154"/>
                  </a:ext>
                </a:extLst>
              </a:tr>
              <a:tr h="315664">
                <a:tc>
                  <a:txBody>
                    <a:bodyPr/>
                    <a:lstStyle/>
                    <a:p>
                      <a:r>
                        <a:rPr lang="en-US">
                          <a:latin typeface="Posterama" panose="020B0504020200020000" pitchFamily="34" charset="0"/>
                          <a:cs typeface="Posterama" panose="020B0504020200020000" pitchFamily="34" charset="0"/>
                        </a:rPr>
                        <a:t>Student Starter Pack</a:t>
                      </a:r>
                    </a:p>
                  </a:txBody>
                  <a:tcPr>
                    <a:lnL w="12700">
                      <a:solidFill>
                        <a:schemeClr val="tx1"/>
                      </a:solidFill>
                    </a:lnL>
                    <a:lnR w="12700">
                      <a:solidFill>
                        <a:schemeClr val="tx1"/>
                      </a:solidFill>
                    </a:lnR>
                    <a:lnT w="12700">
                      <a:solidFill>
                        <a:schemeClr val="tx1"/>
                      </a:solidFill>
                    </a:lnT>
                    <a:lnB w="12700">
                      <a:solidFill>
                        <a:schemeClr val="tx1"/>
                      </a:solidFill>
                    </a:lnB>
                    <a:solidFill>
                      <a:srgbClr val="89BDAE">
                        <a:alpha val="50000"/>
                      </a:srgbClr>
                    </a:solidFill>
                  </a:tcPr>
                </a:tc>
                <a:tc>
                  <a:txBody>
                    <a:bodyPr/>
                    <a:lstStyle/>
                    <a:p>
                      <a:r>
                        <a:rPr lang="en-US">
                          <a:latin typeface="Posterama" panose="020B0504020200020000" pitchFamily="34" charset="0"/>
                          <a:cs typeface="Posterama" panose="020B0504020200020000" pitchFamily="34" charset="0"/>
                        </a:rPr>
                        <a:t>Free Food Promo</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50000"/>
                      </a:srgbClr>
                    </a:solidFill>
                  </a:tcPr>
                </a:tc>
                <a:tc>
                  <a:txBody>
                    <a:bodyPr/>
                    <a:lstStyle/>
                    <a:p>
                      <a:r>
                        <a:rPr lang="en-US">
                          <a:latin typeface="Posterama" panose="020B0504020200020000" pitchFamily="34" charset="0"/>
                          <a:cs typeface="Posterama" panose="020B0504020200020000" pitchFamily="34" charset="0"/>
                        </a:rPr>
                        <a:t>Digital Ads</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50000"/>
                      </a:srgbClr>
                    </a:solidFill>
                  </a:tcPr>
                </a:tc>
                <a:tc>
                  <a:txBody>
                    <a:bodyPr/>
                    <a:lstStyle/>
                    <a:p>
                      <a:r>
                        <a:rPr lang="en-US">
                          <a:latin typeface="Posterama" panose="020B0504020200020000" pitchFamily="34" charset="0"/>
                          <a:cs typeface="Posterama" panose="020B0504020200020000" pitchFamily="34" charset="0"/>
                        </a:rPr>
                        <a:t>Referrals</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50000"/>
                      </a:srgbClr>
                    </a:solidFill>
                  </a:tcPr>
                </a:tc>
                <a:extLst>
                  <a:ext uri="{0D108BD9-81ED-4DB2-BD59-A6C34878D82A}">
                    <a16:rowId xmlns:a16="http://schemas.microsoft.com/office/drawing/2014/main" val="2966949396"/>
                  </a:ext>
                </a:extLst>
              </a:tr>
              <a:tr h="1039832">
                <a:tc>
                  <a:txBody>
                    <a:bodyPr/>
                    <a:lstStyle/>
                    <a:p>
                      <a:r>
                        <a:rPr lang="en-US">
                          <a:latin typeface="Posterama" panose="020B0504020200020000" pitchFamily="34" charset="0"/>
                          <a:cs typeface="Posterama" panose="020B0504020200020000" pitchFamily="34" charset="0"/>
                        </a:rPr>
                        <a:t>Great way to promote to young customers that are still new to finance</a:t>
                      </a:r>
                    </a:p>
                  </a:txBody>
                  <a:tcPr>
                    <a:lnL w="12700">
                      <a:solidFill>
                        <a:schemeClr val="tx1"/>
                      </a:solidFill>
                    </a:lnL>
                    <a:lnR w="12700">
                      <a:solidFill>
                        <a:schemeClr val="tx1"/>
                      </a:solidFill>
                    </a:lnR>
                    <a:lnT w="12700">
                      <a:solidFill>
                        <a:schemeClr val="tx1"/>
                      </a:solidFill>
                    </a:lnT>
                    <a:lnB w="12700">
                      <a:solidFill>
                        <a:schemeClr val="tx1"/>
                      </a:solidFill>
                    </a:lnB>
                    <a:solidFill>
                      <a:srgbClr val="89BDAE">
                        <a:alpha val="25000"/>
                      </a:srgbClr>
                    </a:solidFill>
                  </a:tcPr>
                </a:tc>
                <a:tc>
                  <a:txBody>
                    <a:bodyPr/>
                    <a:lstStyle/>
                    <a:p>
                      <a:pPr lvl="0">
                        <a:buNone/>
                      </a:pPr>
                      <a:r>
                        <a:rPr lang="en-US">
                          <a:latin typeface="Posterama" panose="020B0504020200020000" pitchFamily="34" charset="0"/>
                          <a:cs typeface="Posterama" panose="020B0504020200020000" pitchFamily="34" charset="0"/>
                        </a:rPr>
                        <a:t>Very manually intensive</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25000"/>
                      </a:srgbClr>
                    </a:solidFill>
                  </a:tcPr>
                </a:tc>
                <a:tc>
                  <a:txBody>
                    <a:bodyPr/>
                    <a:lstStyle/>
                    <a:p>
                      <a:pPr lvl="0">
                        <a:buNone/>
                      </a:pPr>
                      <a:r>
                        <a:rPr lang="en-US">
                          <a:latin typeface="Posterama" panose="020B0504020200020000" pitchFamily="34" charset="0"/>
                          <a:cs typeface="Posterama" panose="020B0504020200020000" pitchFamily="34" charset="0"/>
                        </a:rPr>
                        <a:t>Not good for targeting specific audiences</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25000"/>
                      </a:srgbClr>
                    </a:solidFill>
                  </a:tcPr>
                </a:tc>
                <a:tc>
                  <a:txBody>
                    <a:bodyPr/>
                    <a:lstStyle/>
                    <a:p>
                      <a:pPr lvl="0">
                        <a:buNone/>
                      </a:pPr>
                      <a:r>
                        <a:rPr lang="en-US">
                          <a:latin typeface="Posterama" panose="020B0504020200020000" pitchFamily="34" charset="0"/>
                          <a:cs typeface="Posterama" panose="020B0504020200020000" pitchFamily="34" charset="0"/>
                        </a:rPr>
                        <a:t>Requires an already established customer base</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25000"/>
                      </a:srgbClr>
                    </a:solidFill>
                  </a:tcPr>
                </a:tc>
                <a:extLst>
                  <a:ext uri="{0D108BD9-81ED-4DB2-BD59-A6C34878D82A}">
                    <a16:rowId xmlns:a16="http://schemas.microsoft.com/office/drawing/2014/main" val="1425022436"/>
                  </a:ext>
                </a:extLst>
              </a:tr>
              <a:tr h="315664">
                <a:tc rowSpan="2">
                  <a:txBody>
                    <a:bodyPr/>
                    <a:lstStyle/>
                    <a:p>
                      <a:pPr lvl="0">
                        <a:buNone/>
                      </a:pPr>
                      <a:r>
                        <a:rPr lang="en-US">
                          <a:latin typeface="Posterama" panose="020B0504020200020000" pitchFamily="34" charset="0"/>
                          <a:cs typeface="Posterama" panose="020B0504020200020000" pitchFamily="34" charset="0"/>
                        </a:rPr>
                        <a:t>Mostly a fixed cost so as more customers are acquired the customer acquisition cost is lowered</a:t>
                      </a:r>
                    </a:p>
                  </a:txBody>
                  <a:tcPr>
                    <a:lnL w="12700">
                      <a:solidFill>
                        <a:schemeClr val="tx1"/>
                      </a:solidFill>
                    </a:lnL>
                    <a:lnR w="12700">
                      <a:solidFill>
                        <a:schemeClr val="tx1"/>
                      </a:solidFill>
                    </a:lnR>
                    <a:lnT w="12700">
                      <a:solidFill>
                        <a:schemeClr val="tx1"/>
                      </a:solidFill>
                    </a:lnT>
                    <a:lnB w="12700">
                      <a:solidFill>
                        <a:schemeClr val="tx1"/>
                      </a:solidFill>
                    </a:lnB>
                    <a:solidFill>
                      <a:srgbClr val="89BDAE">
                        <a:alpha val="25000"/>
                      </a:srgbClr>
                    </a:solidFill>
                  </a:tcPr>
                </a:tc>
                <a:tc>
                  <a:txBody>
                    <a:bodyPr/>
                    <a:lstStyle/>
                    <a:p>
                      <a:pPr lvl="0">
                        <a:buNone/>
                      </a:pPr>
                      <a:r>
                        <a:rPr lang="en-US">
                          <a:latin typeface="Posterama" panose="020B0504020200020000" pitchFamily="34" charset="0"/>
                          <a:cs typeface="Posterama" panose="020B0504020200020000" pitchFamily="34" charset="0"/>
                        </a:rPr>
                        <a:t>CAC of $20</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25000"/>
                      </a:srgbClr>
                    </a:solidFill>
                  </a:tcPr>
                </a:tc>
                <a:tc>
                  <a:txBody>
                    <a:bodyPr/>
                    <a:lstStyle/>
                    <a:p>
                      <a:pPr lvl="0">
                        <a:buNone/>
                      </a:pPr>
                      <a:r>
                        <a:rPr lang="en-US">
                          <a:latin typeface="Posterama" panose="020B0504020200020000" pitchFamily="34" charset="0"/>
                          <a:cs typeface="Posterama" panose="020B0504020200020000" pitchFamily="34" charset="0"/>
                        </a:rPr>
                        <a:t>CAC of $200</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25000"/>
                      </a:srgbClr>
                    </a:solidFill>
                  </a:tcPr>
                </a:tc>
                <a:tc>
                  <a:txBody>
                    <a:bodyPr/>
                    <a:lstStyle/>
                    <a:p>
                      <a:pPr lvl="0">
                        <a:buNone/>
                      </a:pPr>
                      <a:r>
                        <a:rPr lang="en-US">
                          <a:latin typeface="Posterama" panose="020B0504020200020000" pitchFamily="34" charset="0"/>
                          <a:cs typeface="Posterama" panose="020B0504020200020000" pitchFamily="34" charset="0"/>
                        </a:rPr>
                        <a:t>CAC of $50</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25000"/>
                      </a:srgbClr>
                    </a:solidFill>
                  </a:tcPr>
                </a:tc>
                <a:extLst>
                  <a:ext uri="{0D108BD9-81ED-4DB2-BD59-A6C34878D82A}">
                    <a16:rowId xmlns:a16="http://schemas.microsoft.com/office/drawing/2014/main" val="1396311422"/>
                  </a:ext>
                </a:extLst>
              </a:tr>
              <a:tr h="315664">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3">
                  <a:txBody>
                    <a:bodyPr/>
                    <a:lstStyle/>
                    <a:p>
                      <a:pPr lvl="0">
                        <a:buNone/>
                      </a:pPr>
                      <a:r>
                        <a:rPr lang="en-US">
                          <a:latin typeface="Posterama" panose="020B0504020200020000" pitchFamily="34" charset="0"/>
                          <a:cs typeface="Posterama" panose="020B0504020200020000" pitchFamily="34" charset="0"/>
                        </a:rPr>
                        <a:t>Blended customer acquisition cost of $125</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2500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2841579"/>
                  </a:ext>
                </a:extLst>
              </a:tr>
              <a:tr h="557052">
                <a:tc>
                  <a:txBody>
                    <a:bodyPr/>
                    <a:lstStyle/>
                    <a:p>
                      <a:pPr lvl="0">
                        <a:buNone/>
                      </a:pPr>
                      <a:r>
                        <a:rPr lang="en-US">
                          <a:latin typeface="Posterama" panose="020B0504020200020000" pitchFamily="34" charset="0"/>
                          <a:cs typeface="Posterama" panose="020B0504020200020000" pitchFamily="34" charset="0"/>
                        </a:rPr>
                        <a:t>Uses new additions to encourage hands on learning</a:t>
                      </a:r>
                    </a:p>
                  </a:txBody>
                  <a:tcPr>
                    <a:lnL w="12700">
                      <a:solidFill>
                        <a:schemeClr val="tx1"/>
                      </a:solidFill>
                    </a:lnL>
                    <a:lnR w="12700">
                      <a:solidFill>
                        <a:schemeClr val="tx1"/>
                      </a:solidFill>
                    </a:lnR>
                    <a:lnT w="12700">
                      <a:solidFill>
                        <a:schemeClr val="tx1"/>
                      </a:solidFill>
                    </a:lnT>
                    <a:lnB w="12700">
                      <a:solidFill>
                        <a:schemeClr val="tx1"/>
                      </a:solidFill>
                    </a:lnB>
                    <a:solidFill>
                      <a:srgbClr val="89BDAE">
                        <a:alpha val="25000"/>
                      </a:srgbClr>
                    </a:solidFill>
                  </a:tcPr>
                </a:tc>
                <a:tc gridSpan="3">
                  <a:txBody>
                    <a:bodyPr/>
                    <a:lstStyle/>
                    <a:p>
                      <a:pPr lvl="0">
                        <a:buNone/>
                      </a:pPr>
                      <a:r>
                        <a:rPr lang="en-US">
                          <a:latin typeface="Posterama" panose="020B0504020200020000" pitchFamily="34" charset="0"/>
                          <a:cs typeface="Posterama" panose="020B0504020200020000" pitchFamily="34" charset="0"/>
                        </a:rPr>
                        <a:t>Don't offer any additional educational help to students</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2500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3652058"/>
                  </a:ext>
                </a:extLst>
              </a:tr>
              <a:tr h="557052">
                <a:tc>
                  <a:txBody>
                    <a:bodyPr/>
                    <a:lstStyle/>
                    <a:p>
                      <a:pPr lvl="0">
                        <a:buNone/>
                      </a:pPr>
                      <a:r>
                        <a:rPr lang="en-US">
                          <a:latin typeface="Posterama" panose="020B0504020200020000" pitchFamily="34" charset="0"/>
                          <a:cs typeface="Posterama" panose="020B0504020200020000" pitchFamily="34" charset="0"/>
                        </a:rPr>
                        <a:t>Adds a gamified aspect which is more engaging</a:t>
                      </a:r>
                    </a:p>
                  </a:txBody>
                  <a:tcPr>
                    <a:lnL w="12700">
                      <a:solidFill>
                        <a:schemeClr val="tx1"/>
                      </a:solidFill>
                    </a:lnL>
                    <a:lnR w="12700">
                      <a:solidFill>
                        <a:schemeClr val="tx1"/>
                      </a:solidFill>
                    </a:lnR>
                    <a:lnT w="12700">
                      <a:solidFill>
                        <a:schemeClr val="tx1"/>
                      </a:solidFill>
                    </a:lnT>
                    <a:lnB w="12700">
                      <a:solidFill>
                        <a:schemeClr val="tx1"/>
                      </a:solidFill>
                    </a:lnB>
                    <a:solidFill>
                      <a:srgbClr val="89BDAE">
                        <a:alpha val="25000"/>
                      </a:srgbClr>
                    </a:solidFill>
                  </a:tcPr>
                </a:tc>
                <a:tc gridSpan="3">
                  <a:txBody>
                    <a:bodyPr/>
                    <a:lstStyle/>
                    <a:p>
                      <a:pPr lvl="0">
                        <a:buNone/>
                      </a:pPr>
                      <a:r>
                        <a:rPr lang="en-US">
                          <a:latin typeface="Posterama" panose="020B0504020200020000" pitchFamily="34" charset="0"/>
                          <a:cs typeface="Posterama" panose="020B0504020200020000" pitchFamily="34" charset="0"/>
                        </a:rPr>
                        <a:t>All the focus is on the initial customer acquisition not consistent engagement in the future</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25000"/>
                      </a:srgbClr>
                    </a:solidFill>
                  </a:tcPr>
                </a:tc>
                <a:tc h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605794728"/>
                  </a:ext>
                </a:extLst>
              </a:tr>
              <a:tr h="557052">
                <a:tc>
                  <a:txBody>
                    <a:bodyPr/>
                    <a:lstStyle/>
                    <a:p>
                      <a:r>
                        <a:rPr lang="en-US">
                          <a:latin typeface="Posterama" panose="020B0504020200020000" pitchFamily="34" charset="0"/>
                          <a:cs typeface="Posterama" panose="020B0504020200020000" pitchFamily="34" charset="0"/>
                        </a:rPr>
                        <a:t>Builds brand trust and recognition with students while they are the most financially impressionable</a:t>
                      </a:r>
                    </a:p>
                  </a:txBody>
                  <a:tcPr>
                    <a:lnL w="12700">
                      <a:solidFill>
                        <a:schemeClr val="tx1"/>
                      </a:solidFill>
                    </a:lnL>
                    <a:lnR w="12700">
                      <a:solidFill>
                        <a:schemeClr val="tx1"/>
                      </a:solidFill>
                    </a:lnR>
                    <a:lnT w="12700">
                      <a:solidFill>
                        <a:schemeClr val="tx1"/>
                      </a:solidFill>
                    </a:lnT>
                    <a:lnB w="12700">
                      <a:solidFill>
                        <a:schemeClr val="tx1"/>
                      </a:solidFill>
                    </a:lnB>
                    <a:solidFill>
                      <a:srgbClr val="89BDAE">
                        <a:alpha val="25000"/>
                      </a:srgbClr>
                    </a:solidFill>
                  </a:tcPr>
                </a:tc>
                <a:tc gridSpan="3">
                  <a:txBody>
                    <a:bodyPr/>
                    <a:lstStyle/>
                    <a:p>
                      <a:r>
                        <a:rPr lang="en-US">
                          <a:latin typeface="Posterama" panose="020B0504020200020000" pitchFamily="34" charset="0"/>
                          <a:cs typeface="Posterama" panose="020B0504020200020000" pitchFamily="34" charset="0"/>
                        </a:rPr>
                        <a:t>Solutions are not unique and are easy for competitors to replicate</a:t>
                      </a:r>
                    </a:p>
                  </a:txBody>
                  <a:tcPr>
                    <a:lnL w="12700">
                      <a:solidFill>
                        <a:schemeClr val="tx1"/>
                      </a:solidFill>
                    </a:lnL>
                    <a:lnR w="12700">
                      <a:solidFill>
                        <a:schemeClr val="tx1"/>
                      </a:solidFill>
                    </a:lnR>
                    <a:lnT w="12700">
                      <a:solidFill>
                        <a:schemeClr val="tx1"/>
                      </a:solidFill>
                    </a:lnT>
                    <a:lnB w="12700">
                      <a:solidFill>
                        <a:schemeClr val="tx1"/>
                      </a:solidFill>
                    </a:lnB>
                    <a:solidFill>
                      <a:srgbClr val="FFD87F">
                        <a:alpha val="25000"/>
                      </a:srgbClr>
                    </a:solidFill>
                  </a:tcPr>
                </a:tc>
                <a:tc h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952595064"/>
                  </a:ext>
                </a:extLst>
              </a:tr>
            </a:tbl>
          </a:graphicData>
        </a:graphic>
      </p:graphicFrame>
      <p:sp>
        <p:nvSpPr>
          <p:cNvPr id="3" name="TextBox 2">
            <a:extLst>
              <a:ext uri="{FF2B5EF4-FFF2-40B4-BE49-F238E27FC236}">
                <a16:creationId xmlns:a16="http://schemas.microsoft.com/office/drawing/2014/main" id="{2A301127-92D6-B7C3-A1E7-945723CEACD5}"/>
              </a:ext>
            </a:extLst>
          </p:cNvPr>
          <p:cNvSpPr txBox="1"/>
          <p:nvPr/>
        </p:nvSpPr>
        <p:spPr>
          <a:xfrm>
            <a:off x="68791" y="6403974"/>
            <a:ext cx="1773864" cy="369332"/>
          </a:xfrm>
          <a:prstGeom prst="rect">
            <a:avLst/>
          </a:prstGeom>
          <a:noFill/>
        </p:spPr>
        <p:txBody>
          <a:bodyPr wrap="square" rtlCol="0">
            <a:spAutoFit/>
          </a:bodyPr>
          <a:lstStyle/>
          <a:p>
            <a:r>
              <a:rPr lang="en-CA">
                <a:hlinkClick r:id="rId2" action="ppaction://hlinksldjump"/>
              </a:rPr>
              <a:t>Appendix Home</a:t>
            </a:r>
            <a:endParaRPr lang="en-CA"/>
          </a:p>
        </p:txBody>
      </p:sp>
    </p:spTree>
    <p:extLst>
      <p:ext uri="{BB962C8B-B14F-4D97-AF65-F5344CB8AC3E}">
        <p14:creationId xmlns:p14="http://schemas.microsoft.com/office/powerpoint/2010/main" val="174227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E04D-7C36-8144-DA7F-908183894F79}"/>
              </a:ext>
            </a:extLst>
          </p:cNvPr>
          <p:cNvSpPr>
            <a:spLocks noGrp="1"/>
          </p:cNvSpPr>
          <p:nvPr>
            <p:ph type="title"/>
          </p:nvPr>
        </p:nvSpPr>
        <p:spPr>
          <a:xfrm>
            <a:off x="838200" y="-168275"/>
            <a:ext cx="10515600" cy="1325563"/>
          </a:xfrm>
        </p:spPr>
        <p:txBody>
          <a:bodyPr/>
          <a:lstStyle/>
          <a:p>
            <a:r>
              <a:rPr lang="en-US">
                <a:latin typeface="Posterama" panose="020B0504020200020000" pitchFamily="34" charset="0"/>
                <a:cs typeface="Posterama" panose="020B0504020200020000" pitchFamily="34" charset="0"/>
              </a:rPr>
              <a:t>Exhibit F - Gantt Chart </a:t>
            </a:r>
          </a:p>
        </p:txBody>
      </p:sp>
      <p:graphicFrame>
        <p:nvGraphicFramePr>
          <p:cNvPr id="7" name="Table 7">
            <a:extLst>
              <a:ext uri="{FF2B5EF4-FFF2-40B4-BE49-F238E27FC236}">
                <a16:creationId xmlns:a16="http://schemas.microsoft.com/office/drawing/2014/main" id="{98AD2AC6-70C5-B5A0-5B9D-7F6910F1BB3E}"/>
              </a:ext>
            </a:extLst>
          </p:cNvPr>
          <p:cNvGraphicFramePr>
            <a:graphicFrameLocks noGrp="1"/>
          </p:cNvGraphicFramePr>
          <p:nvPr>
            <p:ph idx="1"/>
            <p:extLst>
              <p:ext uri="{D42A27DB-BD31-4B8C-83A1-F6EECF244321}">
                <p14:modId xmlns:p14="http://schemas.microsoft.com/office/powerpoint/2010/main" val="3789423961"/>
              </p:ext>
            </p:extLst>
          </p:nvPr>
        </p:nvGraphicFramePr>
        <p:xfrm>
          <a:off x="356690" y="805682"/>
          <a:ext cx="11342589" cy="5572740"/>
        </p:xfrm>
        <a:graphic>
          <a:graphicData uri="http://schemas.openxmlformats.org/drawingml/2006/table">
            <a:tbl>
              <a:tblPr>
                <a:effectLst/>
                <a:tableStyleId>{BDBED569-4797-4DF1-A0F4-6AAB3CD982D8}</a:tableStyleId>
              </a:tblPr>
              <a:tblGrid>
                <a:gridCol w="5222223">
                  <a:extLst>
                    <a:ext uri="{9D8B030D-6E8A-4147-A177-3AD203B41FA5}">
                      <a16:colId xmlns:a16="http://schemas.microsoft.com/office/drawing/2014/main" val="3761341366"/>
                    </a:ext>
                  </a:extLst>
                </a:gridCol>
                <a:gridCol w="483521">
                  <a:extLst>
                    <a:ext uri="{9D8B030D-6E8A-4147-A177-3AD203B41FA5}">
                      <a16:colId xmlns:a16="http://schemas.microsoft.com/office/drawing/2014/main" val="1298523291"/>
                    </a:ext>
                  </a:extLst>
                </a:gridCol>
                <a:gridCol w="445348">
                  <a:extLst>
                    <a:ext uri="{9D8B030D-6E8A-4147-A177-3AD203B41FA5}">
                      <a16:colId xmlns:a16="http://schemas.microsoft.com/office/drawing/2014/main" val="3141937486"/>
                    </a:ext>
                  </a:extLst>
                </a:gridCol>
                <a:gridCol w="470798">
                  <a:extLst>
                    <a:ext uri="{9D8B030D-6E8A-4147-A177-3AD203B41FA5}">
                      <a16:colId xmlns:a16="http://schemas.microsoft.com/office/drawing/2014/main" val="1760644141"/>
                    </a:ext>
                  </a:extLst>
                </a:gridCol>
                <a:gridCol w="548630">
                  <a:extLst>
                    <a:ext uri="{9D8B030D-6E8A-4147-A177-3AD203B41FA5}">
                      <a16:colId xmlns:a16="http://schemas.microsoft.com/office/drawing/2014/main" val="2753126308"/>
                    </a:ext>
                  </a:extLst>
                </a:gridCol>
                <a:gridCol w="499716">
                  <a:extLst>
                    <a:ext uri="{9D8B030D-6E8A-4147-A177-3AD203B41FA5}">
                      <a16:colId xmlns:a16="http://schemas.microsoft.com/office/drawing/2014/main" val="669437045"/>
                    </a:ext>
                  </a:extLst>
                </a:gridCol>
                <a:gridCol w="504012">
                  <a:extLst>
                    <a:ext uri="{9D8B030D-6E8A-4147-A177-3AD203B41FA5}">
                      <a16:colId xmlns:a16="http://schemas.microsoft.com/office/drawing/2014/main" val="3659751942"/>
                    </a:ext>
                  </a:extLst>
                </a:gridCol>
                <a:gridCol w="585317">
                  <a:extLst>
                    <a:ext uri="{9D8B030D-6E8A-4147-A177-3AD203B41FA5}">
                      <a16:colId xmlns:a16="http://schemas.microsoft.com/office/drawing/2014/main" val="2116924475"/>
                    </a:ext>
                  </a:extLst>
                </a:gridCol>
                <a:gridCol w="559866">
                  <a:extLst>
                    <a:ext uri="{9D8B030D-6E8A-4147-A177-3AD203B41FA5}">
                      <a16:colId xmlns:a16="http://schemas.microsoft.com/office/drawing/2014/main" val="1829648337"/>
                    </a:ext>
                  </a:extLst>
                </a:gridCol>
                <a:gridCol w="458074">
                  <a:extLst>
                    <a:ext uri="{9D8B030D-6E8A-4147-A177-3AD203B41FA5}">
                      <a16:colId xmlns:a16="http://schemas.microsoft.com/office/drawing/2014/main" val="906423877"/>
                    </a:ext>
                  </a:extLst>
                </a:gridCol>
                <a:gridCol w="585317">
                  <a:extLst>
                    <a:ext uri="{9D8B030D-6E8A-4147-A177-3AD203B41FA5}">
                      <a16:colId xmlns:a16="http://schemas.microsoft.com/office/drawing/2014/main" val="2185531341"/>
                    </a:ext>
                  </a:extLst>
                </a:gridCol>
                <a:gridCol w="534419">
                  <a:extLst>
                    <a:ext uri="{9D8B030D-6E8A-4147-A177-3AD203B41FA5}">
                      <a16:colId xmlns:a16="http://schemas.microsoft.com/office/drawing/2014/main" val="1957456477"/>
                    </a:ext>
                  </a:extLst>
                </a:gridCol>
                <a:gridCol w="445348">
                  <a:extLst>
                    <a:ext uri="{9D8B030D-6E8A-4147-A177-3AD203B41FA5}">
                      <a16:colId xmlns:a16="http://schemas.microsoft.com/office/drawing/2014/main" val="4000452436"/>
                    </a:ext>
                  </a:extLst>
                </a:gridCol>
              </a:tblGrid>
              <a:tr h="446016">
                <a:tc>
                  <a:txBody>
                    <a:bodyPr/>
                    <a:lstStyle/>
                    <a:p>
                      <a:pPr algn="ctr"/>
                      <a:r>
                        <a:rPr lang="en-US" sz="2000" b="0">
                          <a:ln>
                            <a:noFill/>
                          </a:ln>
                          <a:solidFill>
                            <a:schemeClr val="tx1"/>
                          </a:solidFill>
                          <a:latin typeface="Posterama" panose="020B0504020200020000" pitchFamily="34" charset="0"/>
                          <a:cs typeface="Posterama" panose="020B0504020200020000" pitchFamily="34" charset="0"/>
                        </a:rPr>
                        <a:t>Tasks</a:t>
                      </a:r>
                      <a:r>
                        <a:rPr lang="en-US">
                          <a:ln>
                            <a:noFill/>
                          </a:ln>
                          <a:solidFill>
                            <a:schemeClr val="tx1"/>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n>
                            <a:noFill/>
                          </a:ln>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3889912"/>
                  </a:ext>
                </a:extLst>
              </a:tr>
              <a:tr h="403538">
                <a:tc>
                  <a:txBody>
                    <a:bodyPr/>
                    <a:lstStyle/>
                    <a:p>
                      <a:pPr algn="ctr"/>
                      <a:r>
                        <a:rPr lang="en-US" sz="1400" b="0" i="0">
                          <a:ln>
                            <a:noFill/>
                          </a:ln>
                          <a:solidFill>
                            <a:schemeClr val="tx1"/>
                          </a:solidFill>
                          <a:latin typeface="Posterama" panose="020B0504020200020000" pitchFamily="34" charset="0"/>
                          <a:cs typeface="Posterama" panose="020B0504020200020000" pitchFamily="34" charset="0"/>
                        </a:rPr>
                        <a:t>Establish infrastructure for creating simulation </a:t>
                      </a:r>
                    </a:p>
                    <a:p>
                      <a:pPr algn="ctr"/>
                      <a:endParaRPr lang="en-US" sz="1400" b="0" i="0">
                        <a:ln>
                          <a:noFill/>
                        </a:ln>
                        <a:solidFill>
                          <a:schemeClr val="tx1"/>
                        </a:solidFill>
                        <a:latin typeface="Posterama" panose="020B0504020200020000" pitchFamily="34" charset="0"/>
                        <a:cs typeface="Posterama" panose="020B0504020200020000"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EC7"/>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EC7"/>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4405"/>
                  </a:ext>
                </a:extLst>
              </a:tr>
              <a:tr h="403538">
                <a:tc>
                  <a:txBody>
                    <a:bodyPr/>
                    <a:lstStyle/>
                    <a:p>
                      <a:pPr algn="ctr"/>
                      <a:r>
                        <a:rPr lang="en-US" sz="1400" b="0" i="0">
                          <a:ln>
                            <a:noFill/>
                          </a:ln>
                          <a:solidFill>
                            <a:schemeClr val="tx1"/>
                          </a:solidFill>
                          <a:latin typeface="Posterama" panose="020B0504020200020000" pitchFamily="34" charset="0"/>
                          <a:cs typeface="Posterama" panose="020B0504020200020000" pitchFamily="34" charset="0"/>
                        </a:rPr>
                        <a:t>Redelegate existing employees to develop/design Student Starter Pack and simulation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EC7"/>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EC7"/>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9250669"/>
                  </a:ext>
                </a:extLst>
              </a:tr>
              <a:tr h="403538">
                <a:tc>
                  <a:txBody>
                    <a:bodyPr/>
                    <a:lstStyle/>
                    <a:p>
                      <a:pPr algn="ctr"/>
                      <a:r>
                        <a:rPr lang="en-US" sz="1400" b="0" i="0">
                          <a:ln>
                            <a:noFill/>
                          </a:ln>
                          <a:solidFill>
                            <a:schemeClr val="tx1"/>
                          </a:solidFill>
                          <a:latin typeface="Posterama" panose="020B0504020200020000" pitchFamily="34" charset="0"/>
                          <a:cs typeface="Posterama" panose="020B0504020200020000" pitchFamily="34" charset="0"/>
                        </a:rPr>
                        <a:t>Begin establishing connections to source the exhibit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EC7"/>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EC7"/>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5218882"/>
                  </a:ext>
                </a:extLst>
              </a:tr>
              <a:tr h="403538">
                <a:tc>
                  <a:txBody>
                    <a:bodyPr/>
                    <a:lstStyle/>
                    <a:p>
                      <a:pPr algn="ctr"/>
                      <a:r>
                        <a:rPr lang="en-US" sz="1400" b="0" i="0">
                          <a:ln>
                            <a:noFill/>
                          </a:ln>
                          <a:solidFill>
                            <a:schemeClr val="tx1"/>
                          </a:solidFill>
                          <a:latin typeface="Posterama" panose="020B0504020200020000" pitchFamily="34" charset="0"/>
                          <a:cs typeface="Posterama" panose="020B0504020200020000" pitchFamily="34" charset="0"/>
                        </a:rPr>
                        <a:t>Create the simulation and Student Starter Pack </a:t>
                      </a:r>
                    </a:p>
                    <a:p>
                      <a:pPr algn="ctr"/>
                      <a:endParaRPr lang="en-US" sz="1400" b="0" i="0">
                        <a:ln>
                          <a:noFill/>
                        </a:ln>
                        <a:solidFill>
                          <a:schemeClr val="tx1"/>
                        </a:solidFill>
                        <a:latin typeface="Posterama" panose="020B0504020200020000" pitchFamily="34" charset="0"/>
                        <a:cs typeface="Posterama" panose="020B0504020200020000"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8853552"/>
                  </a:ext>
                </a:extLst>
              </a:tr>
              <a:tr h="403538">
                <a:tc>
                  <a:txBody>
                    <a:bodyPr/>
                    <a:lstStyle/>
                    <a:p>
                      <a:pPr algn="ctr"/>
                      <a:r>
                        <a:rPr lang="en-US" sz="1400" b="0" i="0">
                          <a:ln>
                            <a:noFill/>
                          </a:ln>
                          <a:solidFill>
                            <a:schemeClr val="tx1"/>
                          </a:solidFill>
                          <a:latin typeface="Posterama" panose="020B0504020200020000" pitchFamily="34" charset="0"/>
                          <a:cs typeface="Posterama" panose="020B0504020200020000" pitchFamily="34" charset="0"/>
                        </a:rPr>
                        <a:t>Reformat existing resources to fit the profile of “Student Starter Platform”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8645341"/>
                  </a:ext>
                </a:extLst>
              </a:tr>
              <a:tr h="403538">
                <a:tc>
                  <a:txBody>
                    <a:bodyPr/>
                    <a:lstStyle/>
                    <a:p>
                      <a:pPr algn="ctr"/>
                      <a:r>
                        <a:rPr lang="en-US" sz="1400" b="0" i="0">
                          <a:ln>
                            <a:noFill/>
                          </a:ln>
                          <a:solidFill>
                            <a:schemeClr val="tx1"/>
                          </a:solidFill>
                          <a:latin typeface="Posterama" panose="020B0504020200020000" pitchFamily="34" charset="0"/>
                          <a:cs typeface="Posterama" panose="020B0504020200020000" pitchFamily="34" charset="0"/>
                        </a:rPr>
                        <a:t>Launch Student Starter Platform</a:t>
                      </a:r>
                    </a:p>
                    <a:p>
                      <a:pPr algn="ctr"/>
                      <a:endParaRPr lang="en-US" sz="1400" b="0" i="0">
                        <a:ln>
                          <a:noFill/>
                        </a:ln>
                        <a:solidFill>
                          <a:schemeClr val="tx1"/>
                        </a:solidFill>
                        <a:latin typeface="Posterama" panose="020B0504020200020000" pitchFamily="34" charset="0"/>
                        <a:cs typeface="Posterama" panose="020B0504020200020000"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8094060"/>
                  </a:ext>
                </a:extLst>
              </a:tr>
              <a:tr h="4035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n>
                            <a:noFill/>
                          </a:ln>
                          <a:solidFill>
                            <a:schemeClr val="tx1"/>
                          </a:solidFill>
                          <a:latin typeface="Posterama" panose="020B0504020200020000" pitchFamily="34" charset="0"/>
                          <a:cs typeface="Posterama" panose="020B0504020200020000" pitchFamily="34" charset="0"/>
                        </a:rPr>
                        <a:t>Acquire the discounts/partnerships with surrounding businesses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8366651"/>
                  </a:ext>
                </a:extLst>
              </a:tr>
              <a:tr h="4035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n>
                            <a:noFill/>
                          </a:ln>
                          <a:solidFill>
                            <a:schemeClr val="tx1"/>
                          </a:solidFill>
                          <a:latin typeface="Posterama" panose="020B0504020200020000" pitchFamily="34" charset="0"/>
                          <a:cs typeface="Posterama" panose="020B0504020200020000" pitchFamily="34" charset="0"/>
                        </a:rPr>
                        <a:t>Contact Universities for access to campus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DFAC"/>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763547"/>
                  </a:ext>
                </a:extLst>
              </a:tr>
              <a:tr h="403612">
                <a:tc>
                  <a:txBody>
                    <a:bodyPr/>
                    <a:lstStyle/>
                    <a:p>
                      <a:pPr algn="ctr"/>
                      <a:r>
                        <a:rPr lang="en-US" sz="1400" b="0" i="0">
                          <a:ln>
                            <a:noFill/>
                          </a:ln>
                          <a:solidFill>
                            <a:schemeClr val="tx1"/>
                          </a:solidFill>
                          <a:latin typeface="Posterama" panose="020B0504020200020000" pitchFamily="34" charset="0"/>
                          <a:cs typeface="Posterama" panose="020B0504020200020000" pitchFamily="34" charset="0"/>
                        </a:rPr>
                        <a:t>Implement marketing on campus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CD75"/>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CD75"/>
                    </a:solid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019949"/>
                  </a:ext>
                </a:extLst>
              </a:tr>
              <a:tr h="403538">
                <a:tc>
                  <a:txBody>
                    <a:bodyPr/>
                    <a:lstStyle/>
                    <a:p>
                      <a:pPr algn="ctr"/>
                      <a:r>
                        <a:rPr lang="en-US" sz="1400" b="0" i="0">
                          <a:ln>
                            <a:noFill/>
                          </a:ln>
                          <a:solidFill>
                            <a:schemeClr val="tx1"/>
                          </a:solidFill>
                          <a:latin typeface="Posterama" panose="020B0504020200020000" pitchFamily="34" charset="0"/>
                          <a:cs typeface="Posterama" panose="020B0504020200020000" pitchFamily="34" charset="0"/>
                        </a:rPr>
                        <a:t>Track consumer feedback and fix any errors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C568"/>
                    </a:solidFill>
                  </a:tcPr>
                </a:tc>
                <a:extLst>
                  <a:ext uri="{0D108BD9-81ED-4DB2-BD59-A6C34878D82A}">
                    <a16:rowId xmlns:a16="http://schemas.microsoft.com/office/drawing/2014/main" val="1210758656"/>
                  </a:ext>
                </a:extLst>
              </a:tr>
              <a:tr h="403538">
                <a:tc>
                  <a:txBody>
                    <a:bodyPr/>
                    <a:lstStyle/>
                    <a:p>
                      <a:pPr algn="ctr"/>
                      <a:r>
                        <a:rPr lang="en-US" sz="1400" b="0" i="0">
                          <a:ln>
                            <a:noFill/>
                          </a:ln>
                          <a:solidFill>
                            <a:schemeClr val="tx1"/>
                          </a:solidFill>
                          <a:latin typeface="Posterama" panose="020B0504020200020000" pitchFamily="34" charset="0"/>
                          <a:cs typeface="Posterama" panose="020B0504020200020000" pitchFamily="34" charset="0"/>
                        </a:rPr>
                        <a:t>Contact surrounding businesses for offers to use within Cash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C568"/>
                    </a:solidFill>
                  </a:tcPr>
                </a:tc>
                <a:extLst>
                  <a:ext uri="{0D108BD9-81ED-4DB2-BD59-A6C34878D82A}">
                    <a16:rowId xmlns:a16="http://schemas.microsoft.com/office/drawing/2014/main" val="368672063"/>
                  </a:ext>
                </a:extLst>
              </a:tr>
            </a:tbl>
          </a:graphicData>
        </a:graphic>
      </p:graphicFrame>
      <p:graphicFrame>
        <p:nvGraphicFramePr>
          <p:cNvPr id="9" name="Table 9">
            <a:extLst>
              <a:ext uri="{FF2B5EF4-FFF2-40B4-BE49-F238E27FC236}">
                <a16:creationId xmlns:a16="http://schemas.microsoft.com/office/drawing/2014/main" id="{016AD40F-6AE0-150C-AE4B-C3BF6B7E8D13}"/>
              </a:ext>
            </a:extLst>
          </p:cNvPr>
          <p:cNvGraphicFramePr>
            <a:graphicFrameLocks noGrp="1"/>
          </p:cNvGraphicFramePr>
          <p:nvPr>
            <p:extLst>
              <p:ext uri="{D42A27DB-BD31-4B8C-83A1-F6EECF244321}">
                <p14:modId xmlns:p14="http://schemas.microsoft.com/office/powerpoint/2010/main" val="1909149433"/>
              </p:ext>
            </p:extLst>
          </p:nvPr>
        </p:nvGraphicFramePr>
        <p:xfrm>
          <a:off x="252780" y="6522720"/>
          <a:ext cx="4142363" cy="335280"/>
        </p:xfrm>
        <a:graphic>
          <a:graphicData uri="http://schemas.openxmlformats.org/drawingml/2006/table">
            <a:tbl>
              <a:tblPr>
                <a:tableStyleId>{5C22544A-7EE6-4342-B048-85BDC9FD1C3A}</a:tableStyleId>
              </a:tblPr>
              <a:tblGrid>
                <a:gridCol w="1120114">
                  <a:extLst>
                    <a:ext uri="{9D8B030D-6E8A-4147-A177-3AD203B41FA5}">
                      <a16:colId xmlns:a16="http://schemas.microsoft.com/office/drawing/2014/main" val="430419950"/>
                    </a:ext>
                  </a:extLst>
                </a:gridCol>
                <a:gridCol w="1511125">
                  <a:extLst>
                    <a:ext uri="{9D8B030D-6E8A-4147-A177-3AD203B41FA5}">
                      <a16:colId xmlns:a16="http://schemas.microsoft.com/office/drawing/2014/main" val="274020580"/>
                    </a:ext>
                  </a:extLst>
                </a:gridCol>
                <a:gridCol w="1511124">
                  <a:extLst>
                    <a:ext uri="{9D8B030D-6E8A-4147-A177-3AD203B41FA5}">
                      <a16:colId xmlns:a16="http://schemas.microsoft.com/office/drawing/2014/main" val="3976404277"/>
                    </a:ext>
                  </a:extLst>
                </a:gridCol>
              </a:tblGrid>
              <a:tr h="0">
                <a:tc>
                  <a:txBody>
                    <a:bodyPr/>
                    <a:lstStyle/>
                    <a:p>
                      <a:pPr algn="ctr"/>
                      <a:r>
                        <a:rPr lang="en-US" sz="1600"/>
                        <a:t>Short Term</a:t>
                      </a:r>
                    </a:p>
                  </a:txBody>
                  <a:tcPr>
                    <a:solidFill>
                      <a:srgbClr val="FEEEC7"/>
                    </a:solidFill>
                  </a:tcPr>
                </a:tc>
                <a:tc>
                  <a:txBody>
                    <a:bodyPr/>
                    <a:lstStyle/>
                    <a:p>
                      <a:pPr algn="ctr"/>
                      <a:r>
                        <a:rPr lang="en-US" sz="1600"/>
                        <a:t>Medium Term</a:t>
                      </a:r>
                    </a:p>
                  </a:txBody>
                  <a:tcPr>
                    <a:solidFill>
                      <a:srgbClr val="F9DFAC"/>
                    </a:solidFill>
                  </a:tcPr>
                </a:tc>
                <a:tc>
                  <a:txBody>
                    <a:bodyPr/>
                    <a:lstStyle/>
                    <a:p>
                      <a:pPr algn="ctr"/>
                      <a:r>
                        <a:rPr lang="en-US" sz="1600"/>
                        <a:t>Long Term</a:t>
                      </a:r>
                    </a:p>
                  </a:txBody>
                  <a:tcPr>
                    <a:solidFill>
                      <a:srgbClr val="FDC568"/>
                    </a:solidFill>
                  </a:tcPr>
                </a:tc>
                <a:extLst>
                  <a:ext uri="{0D108BD9-81ED-4DB2-BD59-A6C34878D82A}">
                    <a16:rowId xmlns:a16="http://schemas.microsoft.com/office/drawing/2014/main" val="1828030197"/>
                  </a:ext>
                </a:extLst>
              </a:tr>
            </a:tbl>
          </a:graphicData>
        </a:graphic>
      </p:graphicFrame>
      <p:sp>
        <p:nvSpPr>
          <p:cNvPr id="3" name="TextBox 2">
            <a:extLst>
              <a:ext uri="{FF2B5EF4-FFF2-40B4-BE49-F238E27FC236}">
                <a16:creationId xmlns:a16="http://schemas.microsoft.com/office/drawing/2014/main" id="{364560C0-6E87-BC68-F2AC-DB1A249FA9DF}"/>
              </a:ext>
            </a:extLst>
          </p:cNvPr>
          <p:cNvSpPr txBox="1"/>
          <p:nvPr/>
        </p:nvSpPr>
        <p:spPr>
          <a:xfrm>
            <a:off x="10466868" y="6488668"/>
            <a:ext cx="1773864" cy="369332"/>
          </a:xfrm>
          <a:prstGeom prst="rect">
            <a:avLst/>
          </a:prstGeom>
          <a:noFill/>
        </p:spPr>
        <p:txBody>
          <a:bodyPr wrap="square" rtlCol="0">
            <a:spAutoFit/>
          </a:bodyPr>
          <a:lstStyle/>
          <a:p>
            <a:r>
              <a:rPr lang="en-CA">
                <a:hlinkClick r:id="rId2" action="ppaction://hlinksldjump"/>
              </a:rPr>
              <a:t>Appendix Home</a:t>
            </a:r>
            <a:endParaRPr lang="en-CA"/>
          </a:p>
        </p:txBody>
      </p:sp>
    </p:spTree>
    <p:extLst>
      <p:ext uri="{BB962C8B-B14F-4D97-AF65-F5344CB8AC3E}">
        <p14:creationId xmlns:p14="http://schemas.microsoft.com/office/powerpoint/2010/main" val="2000729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Double Bracket 36">
            <a:extLst>
              <a:ext uri="{FF2B5EF4-FFF2-40B4-BE49-F238E27FC236}">
                <a16:creationId xmlns:a16="http://schemas.microsoft.com/office/drawing/2014/main" id="{16F1B736-A7AF-E8D4-A3D9-9667DBABB9D7}"/>
              </a:ext>
            </a:extLst>
          </p:cNvPr>
          <p:cNvSpPr/>
          <p:nvPr/>
        </p:nvSpPr>
        <p:spPr>
          <a:xfrm>
            <a:off x="2074414" y="1337807"/>
            <a:ext cx="2906795" cy="4676061"/>
          </a:xfrm>
          <a:prstGeom prst="bracketPair">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D4836C5E-6FA2-85F3-8DCD-A6B5AB4CABE0}"/>
              </a:ext>
            </a:extLst>
          </p:cNvPr>
          <p:cNvSpPr>
            <a:spLocks noGrp="1"/>
          </p:cNvSpPr>
          <p:nvPr>
            <p:ph type="title"/>
          </p:nvPr>
        </p:nvSpPr>
        <p:spPr>
          <a:xfrm>
            <a:off x="53993" y="-175612"/>
            <a:ext cx="11687209" cy="1325563"/>
          </a:xfrm>
        </p:spPr>
        <p:txBody>
          <a:bodyPr>
            <a:normAutofit/>
          </a:bodyPr>
          <a:lstStyle/>
          <a:p>
            <a:r>
              <a:rPr lang="en-US">
                <a:latin typeface="Posterama"/>
                <a:cs typeface="Calibri Light"/>
              </a:rPr>
              <a:t>Features of The “Student Starter Platform” </a:t>
            </a:r>
            <a:endParaRPr lang="en-US"/>
          </a:p>
        </p:txBody>
      </p:sp>
      <p:sp>
        <p:nvSpPr>
          <p:cNvPr id="11" name="Oval 10">
            <a:extLst>
              <a:ext uri="{FF2B5EF4-FFF2-40B4-BE49-F238E27FC236}">
                <a16:creationId xmlns:a16="http://schemas.microsoft.com/office/drawing/2014/main" id="{62266848-0C33-D55F-DCA1-E9BD8A4239EE}"/>
              </a:ext>
            </a:extLst>
          </p:cNvPr>
          <p:cNvSpPr/>
          <p:nvPr/>
        </p:nvSpPr>
        <p:spPr>
          <a:xfrm>
            <a:off x="10571623" y="1485898"/>
            <a:ext cx="863450" cy="879702"/>
          </a:xfrm>
          <a:prstGeom prst="ellips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4A4103F-B534-FD91-4237-6FE68657A56E}"/>
              </a:ext>
            </a:extLst>
          </p:cNvPr>
          <p:cNvSpPr/>
          <p:nvPr/>
        </p:nvSpPr>
        <p:spPr>
          <a:xfrm>
            <a:off x="10590226" y="3219848"/>
            <a:ext cx="863449" cy="839083"/>
          </a:xfrm>
          <a:prstGeom prst="ellips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95EC3A-DFE2-EBAF-B3A9-51CD8878F30C}"/>
              </a:ext>
            </a:extLst>
          </p:cNvPr>
          <p:cNvSpPr/>
          <p:nvPr/>
        </p:nvSpPr>
        <p:spPr>
          <a:xfrm>
            <a:off x="10577166" y="4680850"/>
            <a:ext cx="865280" cy="839083"/>
          </a:xfrm>
          <a:prstGeom prst="ellips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Idea outline">
            <a:extLst>
              <a:ext uri="{FF2B5EF4-FFF2-40B4-BE49-F238E27FC236}">
                <a16:creationId xmlns:a16="http://schemas.microsoft.com/office/drawing/2014/main" id="{E6838155-EB7A-C84C-F747-CDA3A11C35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97776" y="1612805"/>
            <a:ext cx="625887" cy="625887"/>
          </a:xfrm>
          <a:prstGeom prst="rect">
            <a:avLst/>
          </a:prstGeom>
        </p:spPr>
      </p:pic>
      <p:pic>
        <p:nvPicPr>
          <p:cNvPr id="23" name="Graphic 22" descr="Money outline">
            <a:extLst>
              <a:ext uri="{FF2B5EF4-FFF2-40B4-BE49-F238E27FC236}">
                <a16:creationId xmlns:a16="http://schemas.microsoft.com/office/drawing/2014/main" id="{05F7AA78-9AF4-F244-4A03-D0DA5CEB3B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97776" y="4689225"/>
            <a:ext cx="659250" cy="659250"/>
          </a:xfrm>
          <a:prstGeom prst="rect">
            <a:avLst/>
          </a:prstGeom>
        </p:spPr>
      </p:pic>
      <p:pic>
        <p:nvPicPr>
          <p:cNvPr id="25" name="Graphic 24" descr="Internet outline">
            <a:extLst>
              <a:ext uri="{FF2B5EF4-FFF2-40B4-BE49-F238E27FC236}">
                <a16:creationId xmlns:a16="http://schemas.microsoft.com/office/drawing/2014/main" id="{ED5A0E8F-817E-2999-4359-C110E2F3EE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2677" y="3349081"/>
            <a:ext cx="568195" cy="568195"/>
          </a:xfrm>
          <a:prstGeom prst="rect">
            <a:avLst/>
          </a:prstGeom>
        </p:spPr>
      </p:pic>
      <p:sp>
        <p:nvSpPr>
          <p:cNvPr id="38" name="Oval 37">
            <a:extLst>
              <a:ext uri="{FF2B5EF4-FFF2-40B4-BE49-F238E27FC236}">
                <a16:creationId xmlns:a16="http://schemas.microsoft.com/office/drawing/2014/main" id="{FB803718-88FC-C41A-FD69-D7AFF6FAF25D}"/>
              </a:ext>
            </a:extLst>
          </p:cNvPr>
          <p:cNvSpPr/>
          <p:nvPr/>
        </p:nvSpPr>
        <p:spPr>
          <a:xfrm>
            <a:off x="4923758" y="2015395"/>
            <a:ext cx="114902" cy="126126"/>
          </a:xfrm>
          <a:prstGeom prst="ellips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BEF797F-26AB-26FD-E3FC-E964D43A7E42}"/>
              </a:ext>
            </a:extLst>
          </p:cNvPr>
          <p:cNvSpPr/>
          <p:nvPr/>
        </p:nvSpPr>
        <p:spPr>
          <a:xfrm>
            <a:off x="4928101" y="3581669"/>
            <a:ext cx="114902" cy="126126"/>
          </a:xfrm>
          <a:prstGeom prst="ellips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0DA26EB-DCF7-4DDE-ED30-6D72690EE8A7}"/>
              </a:ext>
            </a:extLst>
          </p:cNvPr>
          <p:cNvSpPr/>
          <p:nvPr/>
        </p:nvSpPr>
        <p:spPr>
          <a:xfrm>
            <a:off x="4924709" y="5129921"/>
            <a:ext cx="114902" cy="126126"/>
          </a:xfrm>
          <a:prstGeom prst="ellips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8A53BC7C-3FAB-BB24-A412-4132415B8927}"/>
              </a:ext>
            </a:extLst>
          </p:cNvPr>
          <p:cNvCxnSpPr>
            <a:cxnSpLocks/>
          </p:cNvCxnSpPr>
          <p:nvPr/>
        </p:nvCxnSpPr>
        <p:spPr>
          <a:xfrm>
            <a:off x="5031774" y="2078458"/>
            <a:ext cx="5467647" cy="0"/>
          </a:xfrm>
          <a:prstGeom prst="line">
            <a:avLst/>
          </a:prstGeom>
          <a:ln w="12700">
            <a:solidFill>
              <a:srgbClr val="FFD87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A6D7257-2CF6-CCEA-F587-F2EDD9CB1E12}"/>
              </a:ext>
            </a:extLst>
          </p:cNvPr>
          <p:cNvCxnSpPr>
            <a:cxnSpLocks/>
            <a:stCxn id="39" idx="6"/>
          </p:cNvCxnSpPr>
          <p:nvPr/>
        </p:nvCxnSpPr>
        <p:spPr>
          <a:xfrm>
            <a:off x="5043003" y="3644732"/>
            <a:ext cx="5467647" cy="24432"/>
          </a:xfrm>
          <a:prstGeom prst="line">
            <a:avLst/>
          </a:prstGeom>
          <a:ln w="12700">
            <a:solidFill>
              <a:srgbClr val="FFD87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BA1942-48BE-3550-DD65-CA2111FCBDD1}"/>
              </a:ext>
            </a:extLst>
          </p:cNvPr>
          <p:cNvCxnSpPr>
            <a:cxnSpLocks/>
            <a:stCxn id="40" idx="6"/>
          </p:cNvCxnSpPr>
          <p:nvPr/>
        </p:nvCxnSpPr>
        <p:spPr>
          <a:xfrm>
            <a:off x="5039611" y="5192984"/>
            <a:ext cx="5441207" cy="0"/>
          </a:xfrm>
          <a:prstGeom prst="line">
            <a:avLst/>
          </a:prstGeom>
          <a:ln w="12700">
            <a:solidFill>
              <a:srgbClr val="FFD87F"/>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1D260C8-8B37-4D10-440C-3025AF8A7A14}"/>
              </a:ext>
            </a:extLst>
          </p:cNvPr>
          <p:cNvSpPr txBox="1"/>
          <p:nvPr/>
        </p:nvSpPr>
        <p:spPr>
          <a:xfrm>
            <a:off x="5100444" y="3298038"/>
            <a:ext cx="4441216" cy="369332"/>
          </a:xfrm>
          <a:prstGeom prst="rect">
            <a:avLst/>
          </a:prstGeom>
          <a:noFill/>
        </p:spPr>
        <p:txBody>
          <a:bodyPr wrap="square">
            <a:spAutoFit/>
          </a:bodyPr>
          <a:lstStyle/>
          <a:p>
            <a:pPr lvl="0"/>
            <a:r>
              <a:rPr lang="en-CA" b="1">
                <a:solidFill>
                  <a:schemeClr val="tx1"/>
                </a:solidFill>
                <a:latin typeface="Posterama" panose="020B0504020200020000" pitchFamily="34" charset="0"/>
                <a:cs typeface="Posterama" panose="020B0504020200020000" pitchFamily="34" charset="0"/>
              </a:rPr>
              <a:t>Simulation for WS Trading and Crypto</a:t>
            </a:r>
          </a:p>
        </p:txBody>
      </p:sp>
      <p:sp>
        <p:nvSpPr>
          <p:cNvPr id="1029" name="TextBox 1028">
            <a:extLst>
              <a:ext uri="{FF2B5EF4-FFF2-40B4-BE49-F238E27FC236}">
                <a16:creationId xmlns:a16="http://schemas.microsoft.com/office/drawing/2014/main" id="{8D838D5B-D7C0-67A0-C6F1-DBD34F131FC2}"/>
              </a:ext>
            </a:extLst>
          </p:cNvPr>
          <p:cNvSpPr txBox="1"/>
          <p:nvPr/>
        </p:nvSpPr>
        <p:spPr>
          <a:xfrm>
            <a:off x="4981209" y="4809271"/>
            <a:ext cx="5223076" cy="369332"/>
          </a:xfrm>
          <a:prstGeom prst="rect">
            <a:avLst/>
          </a:prstGeom>
          <a:noFill/>
        </p:spPr>
        <p:txBody>
          <a:bodyPr wrap="square">
            <a:spAutoFit/>
          </a:bodyPr>
          <a:lstStyle/>
          <a:p>
            <a:pPr lvl="0"/>
            <a:r>
              <a:rPr lang="en-CA" b="1">
                <a:solidFill>
                  <a:schemeClr val="tx1"/>
                </a:solidFill>
                <a:latin typeface="Posterama" panose="020B0504020200020000" pitchFamily="34" charset="0"/>
                <a:cs typeface="Posterama" panose="020B0504020200020000" pitchFamily="34" charset="0"/>
              </a:rPr>
              <a:t>Benefits/Discounts with WS Cash/Cash Card</a:t>
            </a:r>
          </a:p>
        </p:txBody>
      </p:sp>
      <p:sp>
        <p:nvSpPr>
          <p:cNvPr id="1034" name="TextBox 1033">
            <a:extLst>
              <a:ext uri="{FF2B5EF4-FFF2-40B4-BE49-F238E27FC236}">
                <a16:creationId xmlns:a16="http://schemas.microsoft.com/office/drawing/2014/main" id="{F0FA17C6-77FA-A05F-F3A9-18C2A6F321E3}"/>
              </a:ext>
            </a:extLst>
          </p:cNvPr>
          <p:cNvSpPr txBox="1"/>
          <p:nvPr/>
        </p:nvSpPr>
        <p:spPr>
          <a:xfrm>
            <a:off x="5018648" y="1689248"/>
            <a:ext cx="5243016" cy="369332"/>
          </a:xfrm>
          <a:prstGeom prst="rect">
            <a:avLst/>
          </a:prstGeom>
          <a:noFill/>
        </p:spPr>
        <p:txBody>
          <a:bodyPr wrap="square">
            <a:spAutoFit/>
          </a:bodyPr>
          <a:lstStyle/>
          <a:p>
            <a:pPr lvl="0"/>
            <a:r>
              <a:rPr lang="en-CA" b="1">
                <a:solidFill>
                  <a:schemeClr val="tx1"/>
                </a:solidFill>
                <a:latin typeface="Posterama" panose="020B0504020200020000" pitchFamily="34" charset="0"/>
                <a:cs typeface="Posterama" panose="020B0504020200020000" pitchFamily="34" charset="0"/>
              </a:rPr>
              <a:t>Condensed Version of Educational Resources</a:t>
            </a:r>
          </a:p>
        </p:txBody>
      </p:sp>
      <p:sp>
        <p:nvSpPr>
          <p:cNvPr id="1045" name="TextBox 1044">
            <a:extLst>
              <a:ext uri="{FF2B5EF4-FFF2-40B4-BE49-F238E27FC236}">
                <a16:creationId xmlns:a16="http://schemas.microsoft.com/office/drawing/2014/main" id="{FABFEA03-C79B-C17C-BFA3-1D613B331E64}"/>
              </a:ext>
            </a:extLst>
          </p:cNvPr>
          <p:cNvSpPr txBox="1"/>
          <p:nvPr/>
        </p:nvSpPr>
        <p:spPr>
          <a:xfrm>
            <a:off x="5107362" y="2176993"/>
            <a:ext cx="4393146" cy="584775"/>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Posterama" panose="020B0504020200020000" pitchFamily="34" charset="0"/>
                <a:cs typeface="Posterama" panose="020B0504020200020000" pitchFamily="34" charset="0"/>
              </a:rPr>
              <a:t>Reformat existing educational resources &amp; add video alternatives</a:t>
            </a:r>
          </a:p>
        </p:txBody>
      </p:sp>
      <p:sp>
        <p:nvSpPr>
          <p:cNvPr id="1046" name="TextBox 1045">
            <a:extLst>
              <a:ext uri="{FF2B5EF4-FFF2-40B4-BE49-F238E27FC236}">
                <a16:creationId xmlns:a16="http://schemas.microsoft.com/office/drawing/2014/main" id="{95437CBC-8D23-0806-7B38-9022B92869F2}"/>
              </a:ext>
            </a:extLst>
          </p:cNvPr>
          <p:cNvSpPr txBox="1"/>
          <p:nvPr/>
        </p:nvSpPr>
        <p:spPr>
          <a:xfrm>
            <a:off x="5122578" y="3709435"/>
            <a:ext cx="4904848" cy="584775"/>
          </a:xfrm>
          <a:prstGeom prst="rect">
            <a:avLst/>
          </a:prstGeom>
          <a:noFill/>
        </p:spPr>
        <p:txBody>
          <a:bodyPr wrap="square" rtlCol="0">
            <a:spAutoFit/>
          </a:bodyPr>
          <a:lstStyle/>
          <a:p>
            <a:pPr marL="285750" indent="-285750">
              <a:buFont typeface="Arial" panose="020B0604020202020204" pitchFamily="34" charset="0"/>
              <a:buChar char="•"/>
            </a:pPr>
            <a:r>
              <a:rPr lang="en-US" sz="1600" b="0" i="0" u="none" strike="noStrike">
                <a:solidFill>
                  <a:srgbClr val="000000"/>
                </a:solidFill>
                <a:effectLst/>
                <a:latin typeface="Posterama" panose="020B0504020200020000" pitchFamily="34" charset="0"/>
                <a:cs typeface="Posterama" panose="020B0504020200020000" pitchFamily="34" charset="0"/>
              </a:rPr>
              <a:t>Hands-on experience in investing and trading without the risk</a:t>
            </a:r>
            <a:r>
              <a:rPr lang="en-US" sz="1600">
                <a:solidFill>
                  <a:srgbClr val="000000"/>
                </a:solidFill>
                <a:latin typeface="Posterama" panose="020B0504020200020000" pitchFamily="34" charset="0"/>
                <a:cs typeface="Posterama" panose="020B0504020200020000" pitchFamily="34" charset="0"/>
              </a:rPr>
              <a:t> </a:t>
            </a:r>
          </a:p>
        </p:txBody>
      </p:sp>
      <p:sp>
        <p:nvSpPr>
          <p:cNvPr id="1047" name="TextBox 1046">
            <a:extLst>
              <a:ext uri="{FF2B5EF4-FFF2-40B4-BE49-F238E27FC236}">
                <a16:creationId xmlns:a16="http://schemas.microsoft.com/office/drawing/2014/main" id="{A20EFBBA-8082-7E01-C1DC-2AE04BD6072D}"/>
              </a:ext>
            </a:extLst>
          </p:cNvPr>
          <p:cNvSpPr txBox="1"/>
          <p:nvPr/>
        </p:nvSpPr>
        <p:spPr>
          <a:xfrm>
            <a:off x="5135959" y="5253232"/>
            <a:ext cx="4461683" cy="584775"/>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rgbClr val="000000"/>
                </a:solidFill>
                <a:latin typeface="Posterama" panose="020B0504020200020000" pitchFamily="34" charset="0"/>
                <a:cs typeface="Posterama" panose="020B0504020200020000" pitchFamily="34" charset="0"/>
              </a:rPr>
              <a:t>Access </a:t>
            </a:r>
            <a:r>
              <a:rPr lang="en-US" sz="1600" b="0" i="0" u="none" strike="noStrike">
                <a:solidFill>
                  <a:srgbClr val="000000"/>
                </a:solidFill>
                <a:effectLst/>
                <a:latin typeface="Posterama" panose="020B0504020200020000" pitchFamily="34" charset="0"/>
                <a:cs typeface="Posterama" panose="020B0504020200020000" pitchFamily="34" charset="0"/>
              </a:rPr>
              <a:t>to discounts only accessible through WS cash</a:t>
            </a:r>
          </a:p>
        </p:txBody>
      </p:sp>
      <p:pic>
        <p:nvPicPr>
          <p:cNvPr id="2050" name="Picture 2" descr="[video-to-gif output image]">
            <a:extLst>
              <a:ext uri="{FF2B5EF4-FFF2-40B4-BE49-F238E27FC236}">
                <a16:creationId xmlns:a16="http://schemas.microsoft.com/office/drawing/2014/main" id="{4ACC40F6-43D3-2221-8C7A-40EC6F406F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255" t="966" r="10022" b="1217"/>
          <a:stretch/>
        </p:blipFill>
        <p:spPr bwMode="auto">
          <a:xfrm>
            <a:off x="1478882" y="1107114"/>
            <a:ext cx="2358346" cy="49681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lank iPhone X and 11 Frame Mockup Template">
            <a:extLst>
              <a:ext uri="{FF2B5EF4-FFF2-40B4-BE49-F238E27FC236}">
                <a16:creationId xmlns:a16="http://schemas.microsoft.com/office/drawing/2014/main" id="{0361DC0A-7C2D-631D-1189-185E2739CE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0670" y="955963"/>
            <a:ext cx="2676875" cy="534634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E64A4D3-FBE2-B0C7-8135-34D5BA5E508D}"/>
              </a:ext>
            </a:extLst>
          </p:cNvPr>
          <p:cNvGrpSpPr/>
          <p:nvPr/>
        </p:nvGrpSpPr>
        <p:grpSpPr>
          <a:xfrm>
            <a:off x="206563" y="6265522"/>
            <a:ext cx="11778874" cy="711880"/>
            <a:chOff x="206563" y="6265522"/>
            <a:chExt cx="11778874" cy="711880"/>
          </a:xfrm>
        </p:grpSpPr>
        <p:graphicFrame>
          <p:nvGraphicFramePr>
            <p:cNvPr id="14" name="Diagram 13">
              <a:extLst>
                <a:ext uri="{FF2B5EF4-FFF2-40B4-BE49-F238E27FC236}">
                  <a16:creationId xmlns:a16="http://schemas.microsoft.com/office/drawing/2014/main" id="{652288E6-270E-8885-F9C4-7EABB50374F9}"/>
                </a:ext>
              </a:extLst>
            </p:cNvPr>
            <p:cNvGraphicFramePr/>
            <p:nvPr>
              <p:extLst>
                <p:ext uri="{D42A27DB-BD31-4B8C-83A1-F6EECF244321}">
                  <p14:modId xmlns:p14="http://schemas.microsoft.com/office/powerpoint/2010/main" val="486167767"/>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5" name="TextBox 14">
              <a:extLst>
                <a:ext uri="{FF2B5EF4-FFF2-40B4-BE49-F238E27FC236}">
                  <a16:creationId xmlns:a16="http://schemas.microsoft.com/office/drawing/2014/main" id="{DBBA5A64-668A-EA1A-E190-6D6CA424084D}"/>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16" name="TextBox 15">
              <a:extLst>
                <a:ext uri="{FF2B5EF4-FFF2-40B4-BE49-F238E27FC236}">
                  <a16:creationId xmlns:a16="http://schemas.microsoft.com/office/drawing/2014/main" id="{C10CA262-5DEA-5757-737B-4F18741392C0}"/>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17" name="TextBox 16">
              <a:extLst>
                <a:ext uri="{FF2B5EF4-FFF2-40B4-BE49-F238E27FC236}">
                  <a16:creationId xmlns:a16="http://schemas.microsoft.com/office/drawing/2014/main" id="{D2CFD816-635D-1F82-0069-494E79C979CB}"/>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18" name="TextBox 17">
              <a:extLst>
                <a:ext uri="{FF2B5EF4-FFF2-40B4-BE49-F238E27FC236}">
                  <a16:creationId xmlns:a16="http://schemas.microsoft.com/office/drawing/2014/main" id="{5DC96618-9DCF-8C92-6682-BF94B7D2D411}"/>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7927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4"/>
                                        </p:tgtEl>
                                        <p:attrNameLst>
                                          <p:attrName>style.visibility</p:attrName>
                                        </p:attrNameLst>
                                      </p:cBhvr>
                                      <p:to>
                                        <p:strVal val="visible"/>
                                      </p:to>
                                    </p:set>
                                    <p:animEffect transition="in" filter="fade">
                                      <p:cBhvr>
                                        <p:cTn id="13" dur="500"/>
                                        <p:tgtEl>
                                          <p:spTgt spid="1034"/>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5"/>
                                        </p:tgtEl>
                                        <p:attrNameLst>
                                          <p:attrName>style.visibility</p:attrName>
                                        </p:attrNameLst>
                                      </p:cBhvr>
                                      <p:to>
                                        <p:strVal val="visible"/>
                                      </p:to>
                                    </p:set>
                                    <p:animEffect transition="in" filter="fade">
                                      <p:cBhvr>
                                        <p:cTn id="19" dur="500"/>
                                        <p:tgtEl>
                                          <p:spTgt spid="10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46"/>
                                        </p:tgtEl>
                                        <p:attrNameLst>
                                          <p:attrName>style.visibility</p:attrName>
                                        </p:attrNameLst>
                                      </p:cBhvr>
                                      <p:to>
                                        <p:strVal val="visible"/>
                                      </p:to>
                                    </p:set>
                                    <p:animEffect transition="in" filter="fade">
                                      <p:cBhvr>
                                        <p:cTn id="36" dur="500"/>
                                        <p:tgtEl>
                                          <p:spTgt spid="104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29"/>
                                        </p:tgtEl>
                                        <p:attrNameLst>
                                          <p:attrName>style.visibility</p:attrName>
                                        </p:attrNameLst>
                                      </p:cBhvr>
                                      <p:to>
                                        <p:strVal val="visible"/>
                                      </p:to>
                                    </p:set>
                                    <p:animEffect transition="in" filter="fade">
                                      <p:cBhvr>
                                        <p:cTn id="44" dur="500"/>
                                        <p:tgtEl>
                                          <p:spTgt spid="10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47"/>
                                        </p:tgtEl>
                                        <p:attrNameLst>
                                          <p:attrName>style.visibility</p:attrName>
                                        </p:attrNameLst>
                                      </p:cBhvr>
                                      <p:to>
                                        <p:strVal val="visible"/>
                                      </p:to>
                                    </p:set>
                                    <p:animEffect transition="in" filter="fade">
                                      <p:cBhvr>
                                        <p:cTn id="47" dur="500"/>
                                        <p:tgtEl>
                                          <p:spTgt spid="1047"/>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63" grpId="0"/>
      <p:bldP spid="1029" grpId="0"/>
      <p:bldP spid="1034" grpId="0"/>
      <p:bldP spid="1045" grpId="0"/>
      <p:bldP spid="1046" grpId="0"/>
      <p:bldP spid="10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D752-9366-CF2F-45B9-B6C99A5DD0D5}"/>
              </a:ext>
            </a:extLst>
          </p:cNvPr>
          <p:cNvSpPr>
            <a:spLocks noGrp="1"/>
          </p:cNvSpPr>
          <p:nvPr>
            <p:ph type="title"/>
          </p:nvPr>
        </p:nvSpPr>
        <p:spPr/>
        <p:txBody>
          <a:bodyPr/>
          <a:lstStyle/>
          <a:p>
            <a:r>
              <a:rPr lang="en-US">
                <a:latin typeface="Posterama"/>
                <a:cs typeface="Calibri Light"/>
              </a:rPr>
              <a:t>Exhibit G – </a:t>
            </a:r>
            <a:r>
              <a:rPr lang="en-US" err="1">
                <a:latin typeface="Posterama"/>
                <a:cs typeface="Calibri Light"/>
              </a:rPr>
              <a:t>Wealthsimple</a:t>
            </a:r>
            <a:r>
              <a:rPr lang="en-US">
                <a:latin typeface="Posterama"/>
                <a:cs typeface="Calibri Light"/>
              </a:rPr>
              <a:t> Exhibit</a:t>
            </a:r>
            <a:endParaRPr lang="en-US">
              <a:latin typeface="Posterama"/>
              <a:cs typeface="Posterama"/>
            </a:endParaRPr>
          </a:p>
        </p:txBody>
      </p:sp>
      <p:pic>
        <p:nvPicPr>
          <p:cNvPr id="3" name="Picture 3" descr="A picture containing text&#10;&#10;Description automatically generated">
            <a:extLst>
              <a:ext uri="{FF2B5EF4-FFF2-40B4-BE49-F238E27FC236}">
                <a16:creationId xmlns:a16="http://schemas.microsoft.com/office/drawing/2014/main" id="{79FF0F9A-1C4D-5033-BA5A-55C68E90C9D1}"/>
              </a:ext>
            </a:extLst>
          </p:cNvPr>
          <p:cNvPicPr>
            <a:picLocks noChangeAspect="1"/>
          </p:cNvPicPr>
          <p:nvPr/>
        </p:nvPicPr>
        <p:blipFill>
          <a:blip r:embed="rId2"/>
          <a:stretch>
            <a:fillRect/>
          </a:stretch>
        </p:blipFill>
        <p:spPr>
          <a:xfrm>
            <a:off x="840954" y="2310434"/>
            <a:ext cx="4689011" cy="3718234"/>
          </a:xfrm>
          <a:prstGeom prst="rect">
            <a:avLst/>
          </a:prstGeom>
        </p:spPr>
      </p:pic>
      <p:sp>
        <p:nvSpPr>
          <p:cNvPr id="4" name="TextBox 3">
            <a:extLst>
              <a:ext uri="{FF2B5EF4-FFF2-40B4-BE49-F238E27FC236}">
                <a16:creationId xmlns:a16="http://schemas.microsoft.com/office/drawing/2014/main" id="{6465EF53-08ED-5866-E6A4-EBC0DE0D2BF7}"/>
              </a:ext>
            </a:extLst>
          </p:cNvPr>
          <p:cNvSpPr txBox="1"/>
          <p:nvPr/>
        </p:nvSpPr>
        <p:spPr>
          <a:xfrm>
            <a:off x="838199" y="1970808"/>
            <a:ext cx="46906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Posterama" panose="020B0504020200020000" pitchFamily="34" charset="0"/>
                <a:cs typeface="Posterama" panose="020B0504020200020000" pitchFamily="34" charset="0"/>
              </a:rPr>
              <a:t>Exhibit style inspiration drawn from here:</a:t>
            </a:r>
            <a:endParaRPr lang="en-US">
              <a:latin typeface="Posterama" panose="020B0504020200020000" pitchFamily="34" charset="0"/>
              <a:cs typeface="Posterama" panose="020B0504020200020000" pitchFamily="34" charset="0"/>
            </a:endParaRPr>
          </a:p>
        </p:txBody>
      </p:sp>
      <p:sp>
        <p:nvSpPr>
          <p:cNvPr id="5" name="TextBox 4">
            <a:extLst>
              <a:ext uri="{FF2B5EF4-FFF2-40B4-BE49-F238E27FC236}">
                <a16:creationId xmlns:a16="http://schemas.microsoft.com/office/drawing/2014/main" id="{18322DF1-097E-7CA8-8D43-69E8BF172CAE}"/>
              </a:ext>
            </a:extLst>
          </p:cNvPr>
          <p:cNvSpPr txBox="1"/>
          <p:nvPr/>
        </p:nvSpPr>
        <p:spPr>
          <a:xfrm>
            <a:off x="6601690" y="1970809"/>
            <a:ext cx="401868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Posterama" panose="020B0504020200020000" pitchFamily="34" charset="0"/>
                <a:cs typeface="Posterama" panose="020B0504020200020000" pitchFamily="34" charset="0"/>
              </a:rPr>
              <a:t>Follows WS Color Scheme:</a:t>
            </a:r>
          </a:p>
        </p:txBody>
      </p:sp>
      <p:pic>
        <p:nvPicPr>
          <p:cNvPr id="6" name="Picture 6" descr="Graphical user interface&#10;&#10;Description automatically generated">
            <a:extLst>
              <a:ext uri="{FF2B5EF4-FFF2-40B4-BE49-F238E27FC236}">
                <a16:creationId xmlns:a16="http://schemas.microsoft.com/office/drawing/2014/main" id="{328F83CC-2216-CA3F-E43D-2385C6A84CA1}"/>
              </a:ext>
            </a:extLst>
          </p:cNvPr>
          <p:cNvPicPr>
            <a:picLocks noChangeAspect="1"/>
          </p:cNvPicPr>
          <p:nvPr/>
        </p:nvPicPr>
        <p:blipFill>
          <a:blip r:embed="rId3"/>
          <a:stretch>
            <a:fillRect/>
          </a:stretch>
        </p:blipFill>
        <p:spPr>
          <a:xfrm>
            <a:off x="6601691" y="2346302"/>
            <a:ext cx="4017818" cy="1285634"/>
          </a:xfrm>
          <a:prstGeom prst="rect">
            <a:avLst/>
          </a:prstGeom>
        </p:spPr>
      </p:pic>
      <p:sp>
        <p:nvSpPr>
          <p:cNvPr id="7" name="TextBox 6">
            <a:extLst>
              <a:ext uri="{FF2B5EF4-FFF2-40B4-BE49-F238E27FC236}">
                <a16:creationId xmlns:a16="http://schemas.microsoft.com/office/drawing/2014/main" id="{A0FB179A-BF9D-1811-9BF0-5E6AD81A7437}"/>
              </a:ext>
            </a:extLst>
          </p:cNvPr>
          <p:cNvSpPr txBox="1"/>
          <p:nvPr/>
        </p:nvSpPr>
        <p:spPr>
          <a:xfrm>
            <a:off x="6601689" y="4333009"/>
            <a:ext cx="401868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Posterama" panose="020B0504020200020000" pitchFamily="34" charset="0"/>
                <a:cs typeface="Posterama" panose="020B0504020200020000" pitchFamily="34" charset="0"/>
              </a:rPr>
              <a:t>Notes:</a:t>
            </a:r>
          </a:p>
        </p:txBody>
      </p:sp>
      <p:sp>
        <p:nvSpPr>
          <p:cNvPr id="8" name="TextBox 7">
            <a:extLst>
              <a:ext uri="{FF2B5EF4-FFF2-40B4-BE49-F238E27FC236}">
                <a16:creationId xmlns:a16="http://schemas.microsoft.com/office/drawing/2014/main" id="{0FF54C78-EB5E-2AEC-8941-78618F339A80}"/>
              </a:ext>
            </a:extLst>
          </p:cNvPr>
          <p:cNvSpPr txBox="1"/>
          <p:nvPr/>
        </p:nvSpPr>
        <p:spPr>
          <a:xfrm>
            <a:off x="6601688" y="4672445"/>
            <a:ext cx="4018684" cy="15314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latin typeface="Posterama" panose="020B0504020200020000" pitchFamily="34" charset="0"/>
                <a:cs typeface="Posterama" panose="020B0504020200020000" pitchFamily="34" charset="0"/>
              </a:rPr>
              <a:t>- Exhibit is decorated with WS branding</a:t>
            </a:r>
            <a:endParaRPr lang="en-US">
              <a:latin typeface="Posterama" panose="020B0504020200020000" pitchFamily="34" charset="0"/>
              <a:cs typeface="Posterama" panose="020B0504020200020000" pitchFamily="34" charset="0"/>
            </a:endParaRPr>
          </a:p>
          <a:p>
            <a:pPr>
              <a:lnSpc>
                <a:spcPct val="150000"/>
              </a:lnSpc>
            </a:pPr>
            <a:r>
              <a:rPr lang="en-US" sz="1600">
                <a:latin typeface="Posterama" panose="020B0504020200020000" pitchFamily="34" charset="0"/>
                <a:cs typeface="Posterama" panose="020B0504020200020000" pitchFamily="34" charset="0"/>
              </a:rPr>
              <a:t>- Accompanied by a WS campus representative</a:t>
            </a:r>
          </a:p>
          <a:p>
            <a:pPr>
              <a:lnSpc>
                <a:spcPct val="150000"/>
              </a:lnSpc>
            </a:pPr>
            <a:r>
              <a:rPr lang="en-US" sz="1600">
                <a:latin typeface="Posterama" panose="020B0504020200020000" pitchFamily="34" charset="0"/>
                <a:cs typeface="Posterama" panose="020B0504020200020000" pitchFamily="34" charset="0"/>
              </a:rPr>
              <a:t>- Easily transportable (10ftx10ft exhibit)</a:t>
            </a:r>
          </a:p>
        </p:txBody>
      </p:sp>
      <p:sp>
        <p:nvSpPr>
          <p:cNvPr id="9" name="TextBox 8">
            <a:extLst>
              <a:ext uri="{FF2B5EF4-FFF2-40B4-BE49-F238E27FC236}">
                <a16:creationId xmlns:a16="http://schemas.microsoft.com/office/drawing/2014/main" id="{FBC7F44F-C6FA-8130-6779-4D6ADF5AEFAD}"/>
              </a:ext>
            </a:extLst>
          </p:cNvPr>
          <p:cNvSpPr txBox="1"/>
          <p:nvPr/>
        </p:nvSpPr>
        <p:spPr>
          <a:xfrm>
            <a:off x="68791" y="6403974"/>
            <a:ext cx="1773864" cy="369332"/>
          </a:xfrm>
          <a:prstGeom prst="rect">
            <a:avLst/>
          </a:prstGeom>
          <a:noFill/>
        </p:spPr>
        <p:txBody>
          <a:bodyPr wrap="square" rtlCol="0">
            <a:spAutoFit/>
          </a:bodyPr>
          <a:lstStyle/>
          <a:p>
            <a:r>
              <a:rPr lang="en-CA">
                <a:hlinkClick r:id="rId4" action="ppaction://hlinksldjump"/>
              </a:rPr>
              <a:t>Appendix Home</a:t>
            </a:r>
            <a:endParaRPr lang="en-CA"/>
          </a:p>
        </p:txBody>
      </p:sp>
    </p:spTree>
    <p:extLst>
      <p:ext uri="{BB962C8B-B14F-4D97-AF65-F5344CB8AC3E}">
        <p14:creationId xmlns:p14="http://schemas.microsoft.com/office/powerpoint/2010/main" val="4132466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5D0C1A-FFEB-047A-65D0-C7584767832A}"/>
              </a:ext>
            </a:extLst>
          </p:cNvPr>
          <p:cNvPicPr>
            <a:picLocks noChangeAspect="1"/>
          </p:cNvPicPr>
          <p:nvPr/>
        </p:nvPicPr>
        <p:blipFill>
          <a:blip r:embed="rId2"/>
          <a:stretch>
            <a:fillRect/>
          </a:stretch>
        </p:blipFill>
        <p:spPr>
          <a:xfrm>
            <a:off x="2216156" y="2160125"/>
            <a:ext cx="7759688" cy="3741658"/>
          </a:xfrm>
          <a:prstGeom prst="rect">
            <a:avLst/>
          </a:prstGeom>
        </p:spPr>
      </p:pic>
      <p:sp>
        <p:nvSpPr>
          <p:cNvPr id="4" name="TextBox 3">
            <a:extLst>
              <a:ext uri="{FF2B5EF4-FFF2-40B4-BE49-F238E27FC236}">
                <a16:creationId xmlns:a16="http://schemas.microsoft.com/office/drawing/2014/main" id="{D10C05B1-AD70-7436-413C-F041B879E0B5}"/>
              </a:ext>
            </a:extLst>
          </p:cNvPr>
          <p:cNvSpPr txBox="1"/>
          <p:nvPr/>
        </p:nvSpPr>
        <p:spPr>
          <a:xfrm>
            <a:off x="588817" y="367145"/>
            <a:ext cx="10086109" cy="1323439"/>
          </a:xfrm>
          <a:prstGeom prst="rect">
            <a:avLst/>
          </a:prstGeom>
          <a:noFill/>
        </p:spPr>
        <p:txBody>
          <a:bodyPr wrap="square" rtlCol="0">
            <a:spAutoFit/>
          </a:bodyPr>
          <a:lstStyle/>
          <a:p>
            <a:r>
              <a:rPr lang="en-CA" sz="4000">
                <a:latin typeface="Posterama" panose="020B0504020200020000" pitchFamily="34" charset="0"/>
                <a:cs typeface="Posterama" panose="020B0504020200020000" pitchFamily="34" charset="0"/>
              </a:rPr>
              <a:t>Exhibit H - Customer Acquisition Cost Breakdown:</a:t>
            </a:r>
          </a:p>
        </p:txBody>
      </p:sp>
      <p:sp>
        <p:nvSpPr>
          <p:cNvPr id="2" name="TextBox 1">
            <a:extLst>
              <a:ext uri="{FF2B5EF4-FFF2-40B4-BE49-F238E27FC236}">
                <a16:creationId xmlns:a16="http://schemas.microsoft.com/office/drawing/2014/main" id="{5DD7DD4A-B22A-230B-2700-A37CD3EDAC3A}"/>
              </a:ext>
            </a:extLst>
          </p:cNvPr>
          <p:cNvSpPr txBox="1"/>
          <p:nvPr/>
        </p:nvSpPr>
        <p:spPr>
          <a:xfrm>
            <a:off x="68791" y="6403974"/>
            <a:ext cx="1773864" cy="369332"/>
          </a:xfrm>
          <a:prstGeom prst="rect">
            <a:avLst/>
          </a:prstGeom>
          <a:noFill/>
        </p:spPr>
        <p:txBody>
          <a:bodyPr wrap="square" rtlCol="0">
            <a:spAutoFit/>
          </a:bodyPr>
          <a:lstStyle/>
          <a:p>
            <a:r>
              <a:rPr lang="en-CA">
                <a:hlinkClick r:id="rId3" action="ppaction://hlinksldjump"/>
              </a:rPr>
              <a:t>Appendix Home</a:t>
            </a:r>
            <a:endParaRPr lang="en-CA"/>
          </a:p>
        </p:txBody>
      </p:sp>
    </p:spTree>
    <p:extLst>
      <p:ext uri="{BB962C8B-B14F-4D97-AF65-F5344CB8AC3E}">
        <p14:creationId xmlns:p14="http://schemas.microsoft.com/office/powerpoint/2010/main" val="3814910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7ED5F6F-C00C-CCAE-E99A-615D2CEADE6C}"/>
              </a:ext>
            </a:extLst>
          </p:cNvPr>
          <p:cNvGraphicFramePr>
            <a:graphicFrameLocks noGrp="1"/>
          </p:cNvGraphicFramePr>
          <p:nvPr>
            <p:extLst>
              <p:ext uri="{D42A27DB-BD31-4B8C-83A1-F6EECF244321}">
                <p14:modId xmlns:p14="http://schemas.microsoft.com/office/powerpoint/2010/main" val="3087822327"/>
              </p:ext>
            </p:extLst>
          </p:nvPr>
        </p:nvGraphicFramePr>
        <p:xfrm>
          <a:off x="1408975" y="1346529"/>
          <a:ext cx="9962866" cy="4552409"/>
        </p:xfrm>
        <a:graphic>
          <a:graphicData uri="http://schemas.openxmlformats.org/drawingml/2006/table">
            <a:tbl>
              <a:tblPr firstRow="1" firstCol="1" bandRow="1">
                <a:tableStyleId>{5940675A-B579-460E-94D1-54222C63F5DA}</a:tableStyleId>
              </a:tblPr>
              <a:tblGrid>
                <a:gridCol w="3228329">
                  <a:extLst>
                    <a:ext uri="{9D8B030D-6E8A-4147-A177-3AD203B41FA5}">
                      <a16:colId xmlns:a16="http://schemas.microsoft.com/office/drawing/2014/main" val="3363972495"/>
                    </a:ext>
                  </a:extLst>
                </a:gridCol>
                <a:gridCol w="3367785">
                  <a:extLst>
                    <a:ext uri="{9D8B030D-6E8A-4147-A177-3AD203B41FA5}">
                      <a16:colId xmlns:a16="http://schemas.microsoft.com/office/drawing/2014/main" val="3173446282"/>
                    </a:ext>
                  </a:extLst>
                </a:gridCol>
                <a:gridCol w="3366752">
                  <a:extLst>
                    <a:ext uri="{9D8B030D-6E8A-4147-A177-3AD203B41FA5}">
                      <a16:colId xmlns:a16="http://schemas.microsoft.com/office/drawing/2014/main" val="1717077892"/>
                    </a:ext>
                  </a:extLst>
                </a:gridCol>
              </a:tblGrid>
              <a:tr h="469133">
                <a:tc>
                  <a:txBody>
                    <a:bodyPr/>
                    <a:lstStyle/>
                    <a:p>
                      <a:pPr algn="ctr">
                        <a:lnSpc>
                          <a:spcPct val="200000"/>
                        </a:lnSpc>
                        <a:spcAft>
                          <a:spcPts val="800"/>
                        </a:spcAft>
                      </a:pPr>
                      <a:r>
                        <a:rPr lang="en-CA" sz="1600">
                          <a:effectLst/>
                          <a:latin typeface="Posterama" panose="020B0504020200020000" pitchFamily="34" charset="0"/>
                          <a:cs typeface="Posterama" panose="020B0504020200020000" pitchFamily="34" charset="0"/>
                        </a:rPr>
                        <a:t>Risks</a:t>
                      </a:r>
                      <a:endParaRPr lang="en-CA" sz="1600">
                        <a:effectLst/>
                        <a:latin typeface="Posterama" panose="020B0504020200020000" pitchFamily="34" charset="0"/>
                        <a:ea typeface="Calibri" panose="020F0502020204030204" pitchFamily="34" charset="0"/>
                        <a:cs typeface="Posterama" panose="020B0504020200020000" pitchFamily="34" charset="0"/>
                      </a:endParaRPr>
                    </a:p>
                  </a:txBody>
                  <a:tcPr marL="68580" marR="68580" marT="0" marB="0" anchor="ctr">
                    <a:solidFill>
                      <a:srgbClr val="89BDAE"/>
                    </a:solidFill>
                  </a:tcPr>
                </a:tc>
                <a:tc>
                  <a:txBody>
                    <a:bodyPr/>
                    <a:lstStyle/>
                    <a:p>
                      <a:pPr algn="ctr">
                        <a:lnSpc>
                          <a:spcPct val="200000"/>
                        </a:lnSpc>
                        <a:spcAft>
                          <a:spcPts val="800"/>
                        </a:spcAft>
                      </a:pPr>
                      <a:r>
                        <a:rPr lang="en-CA" sz="1600">
                          <a:effectLst/>
                          <a:latin typeface="Posterama" panose="020B0504020200020000" pitchFamily="34" charset="0"/>
                          <a:cs typeface="Posterama" panose="020B0504020200020000" pitchFamily="34" charset="0"/>
                        </a:rPr>
                        <a:t>Mitigation</a:t>
                      </a:r>
                      <a:endParaRPr lang="en-CA" sz="1600">
                        <a:effectLst/>
                        <a:latin typeface="Posterama" panose="020B0504020200020000" pitchFamily="34" charset="0"/>
                        <a:ea typeface="Calibri" panose="020F0502020204030204" pitchFamily="34" charset="0"/>
                        <a:cs typeface="Posterama" panose="020B0504020200020000" pitchFamily="34" charset="0"/>
                      </a:endParaRPr>
                    </a:p>
                  </a:txBody>
                  <a:tcPr marL="68580" marR="68580" marT="0" marB="0" anchor="ctr">
                    <a:solidFill>
                      <a:srgbClr val="89BDAE"/>
                    </a:solidFill>
                  </a:tcPr>
                </a:tc>
                <a:tc>
                  <a:txBody>
                    <a:bodyPr/>
                    <a:lstStyle/>
                    <a:p>
                      <a:pPr algn="ctr">
                        <a:lnSpc>
                          <a:spcPct val="200000"/>
                        </a:lnSpc>
                        <a:spcAft>
                          <a:spcPts val="800"/>
                        </a:spcAft>
                      </a:pPr>
                      <a:r>
                        <a:rPr lang="en-CA" sz="1600">
                          <a:effectLst/>
                          <a:latin typeface="Posterama" panose="020B0504020200020000" pitchFamily="34" charset="0"/>
                          <a:cs typeface="Posterama" panose="020B0504020200020000" pitchFamily="34" charset="0"/>
                        </a:rPr>
                        <a:t>Contingency</a:t>
                      </a:r>
                      <a:endParaRPr lang="en-CA" sz="1600">
                        <a:effectLst/>
                        <a:latin typeface="Posterama" panose="020B0504020200020000" pitchFamily="34" charset="0"/>
                        <a:ea typeface="Calibri" panose="020F0502020204030204" pitchFamily="34" charset="0"/>
                        <a:cs typeface="Posterama" panose="020B0504020200020000" pitchFamily="34" charset="0"/>
                      </a:endParaRPr>
                    </a:p>
                  </a:txBody>
                  <a:tcPr marL="68580" marR="68580" marT="0" marB="0" anchor="ctr">
                    <a:solidFill>
                      <a:srgbClr val="89BDAE"/>
                    </a:solidFill>
                  </a:tcPr>
                </a:tc>
                <a:extLst>
                  <a:ext uri="{0D108BD9-81ED-4DB2-BD59-A6C34878D82A}">
                    <a16:rowId xmlns:a16="http://schemas.microsoft.com/office/drawing/2014/main" val="952031234"/>
                  </a:ext>
                </a:extLst>
              </a:tr>
              <a:tr h="1596417">
                <a:tc>
                  <a:txBody>
                    <a:bodyPr/>
                    <a:lstStyle/>
                    <a:p>
                      <a:pPr algn="l">
                        <a:lnSpc>
                          <a:spcPct val="150000"/>
                        </a:lnSpc>
                        <a:spcAft>
                          <a:spcPts val="800"/>
                        </a:spcAft>
                      </a:pPr>
                      <a:r>
                        <a:rPr lang="en-CA" sz="1600">
                          <a:effectLst/>
                          <a:latin typeface="Posterama" panose="020B0504020200020000" pitchFamily="34" charset="0"/>
                          <a:cs typeface="Posterama" panose="020B0504020200020000" pitchFamily="34" charset="0"/>
                        </a:rPr>
                        <a:t>Low engagement from Laurier students</a:t>
                      </a:r>
                      <a:endParaRPr lang="en-CA" sz="1600">
                        <a:effectLst/>
                        <a:latin typeface="Posterama" panose="020B0504020200020000" pitchFamily="34" charset="0"/>
                        <a:ea typeface="Calibri" panose="020F0502020204030204" pitchFamily="34" charset="0"/>
                        <a:cs typeface="Posterama" panose="020B0504020200020000" pitchFamily="34" charset="0"/>
                      </a:endParaRPr>
                    </a:p>
                  </a:txBody>
                  <a:tcPr marL="68580" marR="68580" marT="0" marB="0">
                    <a:solidFill>
                      <a:srgbClr val="D7E9E4"/>
                    </a:solidFill>
                  </a:tcPr>
                </a:tc>
                <a:tc>
                  <a:txBody>
                    <a:bodyPr/>
                    <a:lstStyle/>
                    <a:p>
                      <a:pPr algn="l">
                        <a:lnSpc>
                          <a:spcPct val="150000"/>
                        </a:lnSpc>
                        <a:spcAft>
                          <a:spcPts val="800"/>
                        </a:spcAft>
                      </a:pPr>
                      <a:r>
                        <a:rPr lang="en-CA" sz="1600">
                          <a:effectLst/>
                          <a:latin typeface="Posterama" panose="020B0504020200020000" pitchFamily="34" charset="0"/>
                          <a:ea typeface="Calibri" panose="020F0502020204030204" pitchFamily="34" charset="0"/>
                          <a:cs typeface="Posterama" panose="020B0504020200020000" pitchFamily="34" charset="0"/>
                        </a:rPr>
                        <a:t>Implement personal, on-campus marketing exhibits to entice students to adopt the new Student Starter Platform</a:t>
                      </a:r>
                    </a:p>
                  </a:txBody>
                  <a:tcPr marL="68580" marR="68580" marT="0" marB="0">
                    <a:solidFill>
                      <a:srgbClr val="D7E9E4"/>
                    </a:solidFill>
                  </a:tcPr>
                </a:tc>
                <a:tc>
                  <a:txBody>
                    <a:bodyPr/>
                    <a:lstStyle/>
                    <a:p>
                      <a:pPr algn="l">
                        <a:lnSpc>
                          <a:spcPct val="150000"/>
                        </a:lnSpc>
                        <a:spcAft>
                          <a:spcPts val="800"/>
                        </a:spcAft>
                      </a:pPr>
                      <a:r>
                        <a:rPr lang="en-CA" sz="1600">
                          <a:effectLst/>
                          <a:latin typeface="Posterama" panose="020B0504020200020000" pitchFamily="34" charset="0"/>
                          <a:ea typeface="Calibri" panose="020F0502020204030204" pitchFamily="34" charset="0"/>
                          <a:cs typeface="Posterama" panose="020B0504020200020000" pitchFamily="34" charset="0"/>
                        </a:rPr>
                        <a:t>Run additional smaller exhibits across campus, capitalizing on spaces that our main exhibit misses.</a:t>
                      </a:r>
                    </a:p>
                  </a:txBody>
                  <a:tcPr marL="68580" marR="68580" marT="0" marB="0">
                    <a:solidFill>
                      <a:srgbClr val="D7E9E4"/>
                    </a:solidFill>
                  </a:tcPr>
                </a:tc>
                <a:extLst>
                  <a:ext uri="{0D108BD9-81ED-4DB2-BD59-A6C34878D82A}">
                    <a16:rowId xmlns:a16="http://schemas.microsoft.com/office/drawing/2014/main" val="1623417428"/>
                  </a:ext>
                </a:extLst>
              </a:tr>
              <a:tr h="1186496">
                <a:tc>
                  <a:txBody>
                    <a:bodyPr/>
                    <a:lstStyle/>
                    <a:p>
                      <a:pPr algn="l">
                        <a:lnSpc>
                          <a:spcPct val="150000"/>
                        </a:lnSpc>
                        <a:spcAft>
                          <a:spcPts val="800"/>
                        </a:spcAft>
                      </a:pPr>
                      <a:r>
                        <a:rPr lang="en-CA" sz="1600">
                          <a:effectLst/>
                          <a:latin typeface="Posterama" panose="020B0504020200020000" pitchFamily="34" charset="0"/>
                          <a:cs typeface="Posterama" panose="020B0504020200020000" pitchFamily="34" charset="0"/>
                        </a:rPr>
                        <a:t>Errors within simulation</a:t>
                      </a:r>
                      <a:endParaRPr lang="en-CA" sz="1600">
                        <a:effectLst/>
                        <a:latin typeface="Posterama" panose="020B0504020200020000" pitchFamily="34" charset="0"/>
                        <a:ea typeface="Calibri" panose="020F0502020204030204" pitchFamily="34" charset="0"/>
                        <a:cs typeface="Posterama" panose="020B0504020200020000" pitchFamily="34" charset="0"/>
                      </a:endParaRPr>
                    </a:p>
                  </a:txBody>
                  <a:tcPr marL="68580" marR="68580" marT="0" marB="0">
                    <a:solidFill>
                      <a:srgbClr val="D7E9E4"/>
                    </a:solidFill>
                  </a:tcPr>
                </a:tc>
                <a:tc>
                  <a:txBody>
                    <a:bodyPr/>
                    <a:lstStyle/>
                    <a:p>
                      <a:pPr algn="l">
                        <a:lnSpc>
                          <a:spcPct val="150000"/>
                        </a:lnSpc>
                        <a:spcAft>
                          <a:spcPts val="800"/>
                        </a:spcAft>
                      </a:pPr>
                      <a:r>
                        <a:rPr lang="en-CA" sz="1600">
                          <a:effectLst/>
                          <a:latin typeface="Posterama" panose="020B0504020200020000" pitchFamily="34" charset="0"/>
                          <a:cs typeface="Posterama" panose="020B0504020200020000" pitchFamily="34" charset="0"/>
                        </a:rPr>
                        <a:t>Perform routine maintenance checks and de-bug program if needed </a:t>
                      </a:r>
                    </a:p>
                  </a:txBody>
                  <a:tcPr marL="68580" marR="68580" marT="0" marB="0">
                    <a:solidFill>
                      <a:srgbClr val="D7E9E4"/>
                    </a:solidFill>
                  </a:tcPr>
                </a:tc>
                <a:tc>
                  <a:txBody>
                    <a:bodyPr/>
                    <a:lstStyle/>
                    <a:p>
                      <a:pPr algn="l">
                        <a:lnSpc>
                          <a:spcPct val="150000"/>
                        </a:lnSpc>
                        <a:spcAft>
                          <a:spcPts val="800"/>
                        </a:spcAft>
                      </a:pPr>
                      <a:r>
                        <a:rPr lang="en-CA" sz="1600">
                          <a:effectLst/>
                          <a:latin typeface="Posterama" panose="020B0504020200020000" pitchFamily="34" charset="0"/>
                          <a:cs typeface="Posterama" panose="020B0504020200020000" pitchFamily="34" charset="0"/>
                        </a:rPr>
                        <a:t>Temporarily making the simulation unavailable to public while the problem is troubleshot.</a:t>
                      </a:r>
                      <a:endParaRPr lang="en-CA" sz="1600">
                        <a:effectLst/>
                        <a:latin typeface="Posterama" panose="020B0504020200020000" pitchFamily="34" charset="0"/>
                        <a:ea typeface="Calibri" panose="020F0502020204030204" pitchFamily="34" charset="0"/>
                        <a:cs typeface="Posterama" panose="020B0504020200020000" pitchFamily="34" charset="0"/>
                      </a:endParaRPr>
                    </a:p>
                  </a:txBody>
                  <a:tcPr marL="68580" marR="68580" marT="0" marB="0">
                    <a:solidFill>
                      <a:srgbClr val="D7E9E4"/>
                    </a:solidFill>
                  </a:tcPr>
                </a:tc>
                <a:extLst>
                  <a:ext uri="{0D108BD9-81ED-4DB2-BD59-A6C34878D82A}">
                    <a16:rowId xmlns:a16="http://schemas.microsoft.com/office/drawing/2014/main" val="1921909428"/>
                  </a:ext>
                </a:extLst>
              </a:tr>
              <a:tr h="1300363">
                <a:tc>
                  <a:txBody>
                    <a:bodyPr/>
                    <a:lstStyle/>
                    <a:p>
                      <a:pPr algn="l">
                        <a:lnSpc>
                          <a:spcPct val="150000"/>
                        </a:lnSpc>
                        <a:spcAft>
                          <a:spcPts val="800"/>
                        </a:spcAft>
                      </a:pPr>
                      <a:r>
                        <a:rPr lang="en-CA" sz="1600">
                          <a:effectLst/>
                          <a:latin typeface="Posterama" panose="020B0504020200020000" pitchFamily="34" charset="0"/>
                          <a:cs typeface="Posterama" panose="020B0504020200020000" pitchFamily="34" charset="0"/>
                        </a:rPr>
                        <a:t>Doesn't satisfy the needs of the customer</a:t>
                      </a:r>
                    </a:p>
                    <a:p>
                      <a:pPr algn="l">
                        <a:lnSpc>
                          <a:spcPct val="150000"/>
                        </a:lnSpc>
                        <a:spcAft>
                          <a:spcPts val="800"/>
                        </a:spcAft>
                      </a:pPr>
                      <a:r>
                        <a:rPr lang="en-CA" sz="1600">
                          <a:effectLst/>
                          <a:latin typeface="Posterama" panose="020B0504020200020000" pitchFamily="34" charset="0"/>
                          <a:cs typeface="Posterama" panose="020B0504020200020000" pitchFamily="34" charset="0"/>
                        </a:rPr>
                        <a:t> </a:t>
                      </a:r>
                      <a:endParaRPr lang="en-CA" sz="1600">
                        <a:effectLst/>
                        <a:latin typeface="Posterama" panose="020B0504020200020000" pitchFamily="34" charset="0"/>
                        <a:ea typeface="Calibri" panose="020F0502020204030204" pitchFamily="34" charset="0"/>
                        <a:cs typeface="Posterama" panose="020B0504020200020000" pitchFamily="34" charset="0"/>
                      </a:endParaRPr>
                    </a:p>
                  </a:txBody>
                  <a:tcPr marL="68580" marR="68580" marT="0" marB="0">
                    <a:solidFill>
                      <a:srgbClr val="D7E9E4"/>
                    </a:solidFill>
                  </a:tcPr>
                </a:tc>
                <a:tc>
                  <a:txBody>
                    <a:bodyPr/>
                    <a:lstStyle/>
                    <a:p>
                      <a:pPr algn="l">
                        <a:lnSpc>
                          <a:spcPct val="150000"/>
                        </a:lnSpc>
                        <a:spcAft>
                          <a:spcPts val="800"/>
                        </a:spcAft>
                      </a:pPr>
                      <a:r>
                        <a:rPr lang="en-CA" sz="1600">
                          <a:effectLst/>
                          <a:latin typeface="Posterama" panose="020B0504020200020000" pitchFamily="34" charset="0"/>
                          <a:cs typeface="Posterama" panose="020B0504020200020000" pitchFamily="34" charset="0"/>
                        </a:rPr>
                        <a:t>Revaluate the quality of the resources and simulation, and make any necessary changes</a:t>
                      </a:r>
                      <a:endParaRPr lang="en-CA" sz="1600">
                        <a:effectLst/>
                        <a:latin typeface="Posterama" panose="020B0504020200020000" pitchFamily="34" charset="0"/>
                        <a:ea typeface="Calibri" panose="020F0502020204030204" pitchFamily="34" charset="0"/>
                        <a:cs typeface="Posterama" panose="020B0504020200020000" pitchFamily="34" charset="0"/>
                      </a:endParaRPr>
                    </a:p>
                  </a:txBody>
                  <a:tcPr marL="68580" marR="68580" marT="0" marB="0">
                    <a:solidFill>
                      <a:srgbClr val="D7E9E4"/>
                    </a:solidFill>
                  </a:tcPr>
                </a:tc>
                <a:tc>
                  <a:txBody>
                    <a:bodyPr/>
                    <a:lstStyle/>
                    <a:p>
                      <a:pPr algn="l">
                        <a:lnSpc>
                          <a:spcPct val="150000"/>
                        </a:lnSpc>
                        <a:spcAft>
                          <a:spcPts val="800"/>
                        </a:spcAft>
                      </a:pPr>
                      <a:r>
                        <a:rPr lang="en-CA" sz="1600">
                          <a:effectLst/>
                          <a:latin typeface="Posterama" panose="020B0504020200020000" pitchFamily="34" charset="0"/>
                          <a:cs typeface="Posterama" panose="020B0504020200020000" pitchFamily="34" charset="0"/>
                        </a:rPr>
                        <a:t>Conduct surveys among app users to strengthen the starter platform</a:t>
                      </a:r>
                      <a:endParaRPr lang="en-CA" sz="1600">
                        <a:effectLst/>
                        <a:latin typeface="Posterama" panose="020B0504020200020000" pitchFamily="34" charset="0"/>
                        <a:ea typeface="Calibri" panose="020F0502020204030204" pitchFamily="34" charset="0"/>
                        <a:cs typeface="Posterama" panose="020B0504020200020000" pitchFamily="34" charset="0"/>
                      </a:endParaRPr>
                    </a:p>
                  </a:txBody>
                  <a:tcPr marL="68580" marR="68580" marT="0" marB="0">
                    <a:solidFill>
                      <a:srgbClr val="D7E9E4"/>
                    </a:solidFill>
                  </a:tcPr>
                </a:tc>
                <a:extLst>
                  <a:ext uri="{0D108BD9-81ED-4DB2-BD59-A6C34878D82A}">
                    <a16:rowId xmlns:a16="http://schemas.microsoft.com/office/drawing/2014/main" val="3670947054"/>
                  </a:ext>
                </a:extLst>
              </a:tr>
            </a:tbl>
          </a:graphicData>
        </a:graphic>
      </p:graphicFrame>
      <p:sp>
        <p:nvSpPr>
          <p:cNvPr id="5" name="TextBox 4">
            <a:extLst>
              <a:ext uri="{FF2B5EF4-FFF2-40B4-BE49-F238E27FC236}">
                <a16:creationId xmlns:a16="http://schemas.microsoft.com/office/drawing/2014/main" id="{AFB9F894-E9C5-1F9E-F854-4F1461ED737E}"/>
              </a:ext>
            </a:extLst>
          </p:cNvPr>
          <p:cNvSpPr txBox="1"/>
          <p:nvPr/>
        </p:nvSpPr>
        <p:spPr>
          <a:xfrm>
            <a:off x="588817" y="133608"/>
            <a:ext cx="11603183" cy="707886"/>
          </a:xfrm>
          <a:prstGeom prst="rect">
            <a:avLst/>
          </a:prstGeom>
          <a:noFill/>
        </p:spPr>
        <p:txBody>
          <a:bodyPr wrap="square" rtlCol="0">
            <a:spAutoFit/>
          </a:bodyPr>
          <a:lstStyle/>
          <a:p>
            <a:r>
              <a:rPr lang="en-CA" sz="4000">
                <a:latin typeface="Posterama" panose="020B0504020200020000" pitchFamily="34" charset="0"/>
                <a:cs typeface="Posterama" panose="020B0504020200020000" pitchFamily="34" charset="0"/>
              </a:rPr>
              <a:t>Exhibit I – Risks, Mitigations and Contingency</a:t>
            </a:r>
          </a:p>
        </p:txBody>
      </p:sp>
      <p:sp>
        <p:nvSpPr>
          <p:cNvPr id="3" name="TextBox 2">
            <a:extLst>
              <a:ext uri="{FF2B5EF4-FFF2-40B4-BE49-F238E27FC236}">
                <a16:creationId xmlns:a16="http://schemas.microsoft.com/office/drawing/2014/main" id="{A2454AC6-DA91-517B-3A2C-B287ADF812C1}"/>
              </a:ext>
            </a:extLst>
          </p:cNvPr>
          <p:cNvSpPr txBox="1"/>
          <p:nvPr/>
        </p:nvSpPr>
        <p:spPr>
          <a:xfrm>
            <a:off x="68791" y="6403974"/>
            <a:ext cx="1773864" cy="369332"/>
          </a:xfrm>
          <a:prstGeom prst="rect">
            <a:avLst/>
          </a:prstGeom>
          <a:noFill/>
        </p:spPr>
        <p:txBody>
          <a:bodyPr wrap="square" rtlCol="0">
            <a:spAutoFit/>
          </a:bodyPr>
          <a:lstStyle/>
          <a:p>
            <a:r>
              <a:rPr lang="en-CA">
                <a:hlinkClick r:id="rId2" action="ppaction://hlinksldjump"/>
              </a:rPr>
              <a:t>Appendix Home</a:t>
            </a:r>
            <a:endParaRPr lang="en-CA"/>
          </a:p>
        </p:txBody>
      </p:sp>
    </p:spTree>
    <p:extLst>
      <p:ext uri="{BB962C8B-B14F-4D97-AF65-F5344CB8AC3E}">
        <p14:creationId xmlns:p14="http://schemas.microsoft.com/office/powerpoint/2010/main" val="877134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69E2B9-0C64-AE76-9934-5CAB6BD2D0B8}"/>
              </a:ext>
            </a:extLst>
          </p:cNvPr>
          <p:cNvSpPr txBox="1"/>
          <p:nvPr/>
        </p:nvSpPr>
        <p:spPr>
          <a:xfrm>
            <a:off x="286965" y="214168"/>
            <a:ext cx="11522414" cy="707886"/>
          </a:xfrm>
          <a:prstGeom prst="rect">
            <a:avLst/>
          </a:prstGeom>
          <a:noFill/>
        </p:spPr>
        <p:txBody>
          <a:bodyPr wrap="square">
            <a:spAutoFit/>
          </a:bodyPr>
          <a:lstStyle/>
          <a:p>
            <a:r>
              <a:rPr lang="en-CA" sz="4000">
                <a:latin typeface="Posterama" panose="020B0504020200020000" pitchFamily="34" charset="0"/>
                <a:cs typeface="Posterama" panose="020B0504020200020000" pitchFamily="34" charset="0"/>
              </a:rPr>
              <a:t>Exhibit J  – University Incentive</a:t>
            </a:r>
          </a:p>
        </p:txBody>
      </p:sp>
      <p:sp>
        <p:nvSpPr>
          <p:cNvPr id="7" name="Rectangle 6">
            <a:extLst>
              <a:ext uri="{FF2B5EF4-FFF2-40B4-BE49-F238E27FC236}">
                <a16:creationId xmlns:a16="http://schemas.microsoft.com/office/drawing/2014/main" id="{BEE2FC88-8F52-2172-E7C4-099A98E1338E}"/>
              </a:ext>
            </a:extLst>
          </p:cNvPr>
          <p:cNvSpPr/>
          <p:nvPr/>
        </p:nvSpPr>
        <p:spPr>
          <a:xfrm>
            <a:off x="6219624" y="1621884"/>
            <a:ext cx="5355078" cy="4432552"/>
          </a:xfrm>
          <a:prstGeom prst="rect">
            <a:avLst/>
          </a:prstGeom>
          <a:solidFill>
            <a:srgbClr val="89BDA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A93F28A-E9EB-2AD7-9A44-70DFC8D7BB8E}"/>
              </a:ext>
            </a:extLst>
          </p:cNvPr>
          <p:cNvSpPr/>
          <p:nvPr/>
        </p:nvSpPr>
        <p:spPr>
          <a:xfrm>
            <a:off x="6837325" y="1299239"/>
            <a:ext cx="4225861" cy="645290"/>
          </a:xfrm>
          <a:prstGeom prst="roundRect">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Posterama" panose="020B0504020200020000" pitchFamily="34" charset="0"/>
                <a:cs typeface="Posterama" panose="020B0504020200020000" pitchFamily="34" charset="0"/>
              </a:rPr>
              <a:t>Having Good Students</a:t>
            </a:r>
          </a:p>
        </p:txBody>
      </p:sp>
      <p:sp>
        <p:nvSpPr>
          <p:cNvPr id="2" name="TextBox 1">
            <a:extLst>
              <a:ext uri="{FF2B5EF4-FFF2-40B4-BE49-F238E27FC236}">
                <a16:creationId xmlns:a16="http://schemas.microsoft.com/office/drawing/2014/main" id="{13C865FE-D7A8-2941-2373-114E46BD6F12}"/>
              </a:ext>
            </a:extLst>
          </p:cNvPr>
          <p:cNvSpPr txBox="1"/>
          <p:nvPr/>
        </p:nvSpPr>
        <p:spPr>
          <a:xfrm>
            <a:off x="6232973" y="2142441"/>
            <a:ext cx="534715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Posterama"/>
                <a:cs typeface="Posterama"/>
              </a:rPr>
              <a:t>25% of students with a GPA below 8 and had mental health problems dropped out</a:t>
            </a:r>
            <a:r>
              <a:rPr lang="en-US" sz="2400" baseline="30000">
                <a:latin typeface="Posterama"/>
                <a:cs typeface="Posterama"/>
              </a:rPr>
              <a:t>10</a:t>
            </a:r>
            <a:endParaRPr lang="en-US" sz="2400" baseline="30000">
              <a:latin typeface="Posterama" panose="020B0504020200020000" pitchFamily="34" charset="0"/>
              <a:cs typeface="Posterama" panose="020B0504020200020000" pitchFamily="34" charset="0"/>
            </a:endParaRPr>
          </a:p>
          <a:p>
            <a:pPr marL="285750" indent="-285750">
              <a:buFont typeface="Arial"/>
              <a:buChar char="•"/>
            </a:pPr>
            <a:r>
              <a:rPr lang="en-US" sz="2400">
                <a:latin typeface="Posterama"/>
                <a:cs typeface="Posterama"/>
              </a:rPr>
              <a:t>Only 10% of students with similar GPAs but no mental health issues dropped out</a:t>
            </a:r>
            <a:r>
              <a:rPr lang="en-US" sz="2400" baseline="30000">
                <a:latin typeface="Posterama"/>
                <a:cs typeface="Posterama"/>
              </a:rPr>
              <a:t>10</a:t>
            </a:r>
            <a:endParaRPr lang="en-US" sz="2400" baseline="30000">
              <a:latin typeface="Posterama" panose="020B0504020200020000" pitchFamily="34" charset="0"/>
              <a:cs typeface="Posterama" panose="020B0504020200020000" pitchFamily="34" charset="0"/>
            </a:endParaRPr>
          </a:p>
          <a:p>
            <a:pPr marL="285750" indent="-285750">
              <a:buFont typeface="Arial"/>
              <a:buChar char="•"/>
            </a:pPr>
            <a:r>
              <a:rPr lang="en-US" sz="2400">
                <a:latin typeface="Posterama"/>
                <a:cs typeface="Posterama"/>
              </a:rPr>
              <a:t>Students experiencing financial stress are more likely to have depressive symptoms</a:t>
            </a:r>
            <a:r>
              <a:rPr lang="en-US" sz="2400" baseline="30000">
                <a:latin typeface="Posterama"/>
                <a:cs typeface="Posterama"/>
              </a:rPr>
              <a:t>11</a:t>
            </a:r>
            <a:endParaRPr lang="en-US" sz="2400" baseline="30000">
              <a:latin typeface="Posterama" panose="020B0504020200020000" pitchFamily="34" charset="0"/>
              <a:cs typeface="Posterama" panose="020B0504020200020000" pitchFamily="34" charset="0"/>
            </a:endParaRPr>
          </a:p>
        </p:txBody>
      </p:sp>
      <p:sp>
        <p:nvSpPr>
          <p:cNvPr id="3" name="TextBox 2">
            <a:extLst>
              <a:ext uri="{FF2B5EF4-FFF2-40B4-BE49-F238E27FC236}">
                <a16:creationId xmlns:a16="http://schemas.microsoft.com/office/drawing/2014/main" id="{8B839EB7-A7F8-3B6E-DEFA-EAF843B20CBB}"/>
              </a:ext>
            </a:extLst>
          </p:cNvPr>
          <p:cNvSpPr txBox="1"/>
          <p:nvPr/>
        </p:nvSpPr>
        <p:spPr>
          <a:xfrm>
            <a:off x="68791" y="6403974"/>
            <a:ext cx="1773864" cy="369332"/>
          </a:xfrm>
          <a:prstGeom prst="rect">
            <a:avLst/>
          </a:prstGeom>
          <a:noFill/>
        </p:spPr>
        <p:txBody>
          <a:bodyPr wrap="square" rtlCol="0">
            <a:spAutoFit/>
          </a:bodyPr>
          <a:lstStyle/>
          <a:p>
            <a:r>
              <a:rPr lang="en-CA">
                <a:hlinkClick r:id="rId3" action="ppaction://hlinksldjump"/>
              </a:rPr>
              <a:t>Appendix Home</a:t>
            </a:r>
            <a:endParaRPr lang="en-CA"/>
          </a:p>
        </p:txBody>
      </p:sp>
      <p:graphicFrame>
        <p:nvGraphicFramePr>
          <p:cNvPr id="4" name="Chart 3">
            <a:extLst>
              <a:ext uri="{FF2B5EF4-FFF2-40B4-BE49-F238E27FC236}">
                <a16:creationId xmlns:a16="http://schemas.microsoft.com/office/drawing/2014/main" id="{17A129B9-99B7-21F5-24CC-045F74401FF3}"/>
              </a:ext>
            </a:extLst>
          </p:cNvPr>
          <p:cNvGraphicFramePr/>
          <p:nvPr>
            <p:extLst>
              <p:ext uri="{D42A27DB-BD31-4B8C-83A1-F6EECF244321}">
                <p14:modId xmlns:p14="http://schemas.microsoft.com/office/powerpoint/2010/main" val="2197560187"/>
              </p:ext>
            </p:extLst>
          </p:nvPr>
        </p:nvGraphicFramePr>
        <p:xfrm>
          <a:off x="832096" y="1299238"/>
          <a:ext cx="4081606" cy="26758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432AF790-5CEA-60E1-D038-D382252CCC4C}"/>
              </a:ext>
            </a:extLst>
          </p:cNvPr>
          <p:cNvGraphicFramePr/>
          <p:nvPr>
            <p:extLst>
              <p:ext uri="{D42A27DB-BD31-4B8C-83A1-F6EECF244321}">
                <p14:modId xmlns:p14="http://schemas.microsoft.com/office/powerpoint/2010/main" val="3521290728"/>
              </p:ext>
            </p:extLst>
          </p:nvPr>
        </p:nvGraphicFramePr>
        <p:xfrm>
          <a:off x="1250512" y="3866915"/>
          <a:ext cx="3447530" cy="2527301"/>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CC9E9E27-F960-7C04-7B5A-EA2746DAF35F}"/>
              </a:ext>
            </a:extLst>
          </p:cNvPr>
          <p:cNvSpPr txBox="1"/>
          <p:nvPr/>
        </p:nvSpPr>
        <p:spPr>
          <a:xfrm>
            <a:off x="109362" y="1119293"/>
            <a:ext cx="5886455"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00">
                <a:latin typeface="Posterama"/>
                <a:cs typeface="Calibri"/>
              </a:rPr>
              <a:t>Dropout rate of students with mental health problems</a:t>
            </a:r>
          </a:p>
        </p:txBody>
      </p:sp>
      <p:sp>
        <p:nvSpPr>
          <p:cNvPr id="10" name="TextBox 9">
            <a:extLst>
              <a:ext uri="{FF2B5EF4-FFF2-40B4-BE49-F238E27FC236}">
                <a16:creationId xmlns:a16="http://schemas.microsoft.com/office/drawing/2014/main" id="{7DB5285E-DE30-ED0C-5DDD-FB48D9FBD425}"/>
              </a:ext>
            </a:extLst>
          </p:cNvPr>
          <p:cNvSpPr txBox="1"/>
          <p:nvPr/>
        </p:nvSpPr>
        <p:spPr>
          <a:xfrm>
            <a:off x="111193" y="3847932"/>
            <a:ext cx="6127203"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i="1">
                <a:latin typeface="Posterama"/>
                <a:cs typeface="Calibri"/>
              </a:rPr>
              <a:t>Dropout rate of students without mental health problems</a:t>
            </a:r>
            <a:endParaRPr lang="en-US" sz="1700" i="1">
              <a:latin typeface="Posterama"/>
            </a:endParaRPr>
          </a:p>
        </p:txBody>
      </p:sp>
    </p:spTree>
    <p:extLst>
      <p:ext uri="{BB962C8B-B14F-4D97-AF65-F5344CB8AC3E}">
        <p14:creationId xmlns:p14="http://schemas.microsoft.com/office/powerpoint/2010/main" val="94875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F8F17-C4CE-EC72-2CBF-04A6213A5554}"/>
              </a:ext>
            </a:extLst>
          </p:cNvPr>
          <p:cNvSpPr txBox="1"/>
          <p:nvPr/>
        </p:nvSpPr>
        <p:spPr>
          <a:xfrm>
            <a:off x="286965" y="214168"/>
            <a:ext cx="11522414" cy="707886"/>
          </a:xfrm>
          <a:prstGeom prst="rect">
            <a:avLst/>
          </a:prstGeom>
          <a:noFill/>
        </p:spPr>
        <p:txBody>
          <a:bodyPr wrap="square">
            <a:spAutoFit/>
          </a:bodyPr>
          <a:lstStyle/>
          <a:p>
            <a:r>
              <a:rPr lang="en-CA" sz="4000">
                <a:latin typeface="Posterama" panose="020B0504020200020000" pitchFamily="34" charset="0"/>
                <a:cs typeface="Posterama" panose="020B0504020200020000" pitchFamily="34" charset="0"/>
              </a:rPr>
              <a:t>Exhibit K  – App Prototype Breakdown </a:t>
            </a:r>
          </a:p>
        </p:txBody>
      </p:sp>
      <p:pic>
        <p:nvPicPr>
          <p:cNvPr id="6" name="Picture 5" descr="Graphical user interface&#10;&#10;Description automatically generated">
            <a:extLst>
              <a:ext uri="{FF2B5EF4-FFF2-40B4-BE49-F238E27FC236}">
                <a16:creationId xmlns:a16="http://schemas.microsoft.com/office/drawing/2014/main" id="{573A530A-7DC7-8CA3-DB81-0B18A88C7B36}"/>
              </a:ext>
            </a:extLst>
          </p:cNvPr>
          <p:cNvPicPr>
            <a:picLocks noChangeAspect="1"/>
          </p:cNvPicPr>
          <p:nvPr/>
        </p:nvPicPr>
        <p:blipFill>
          <a:blip r:embed="rId2"/>
          <a:stretch>
            <a:fillRect/>
          </a:stretch>
        </p:blipFill>
        <p:spPr>
          <a:xfrm>
            <a:off x="225119" y="1341297"/>
            <a:ext cx="1877710" cy="4175408"/>
          </a:xfrm>
          <a:prstGeom prst="rect">
            <a:avLst/>
          </a:prstGeom>
        </p:spPr>
      </p:pic>
      <p:pic>
        <p:nvPicPr>
          <p:cNvPr id="8" name="Picture 7" descr="Graphical user interface, text&#10;&#10;Description automatically generated with medium confidence">
            <a:extLst>
              <a:ext uri="{FF2B5EF4-FFF2-40B4-BE49-F238E27FC236}">
                <a16:creationId xmlns:a16="http://schemas.microsoft.com/office/drawing/2014/main" id="{33649DC0-C398-6110-885A-C148C5EB7B54}"/>
              </a:ext>
            </a:extLst>
          </p:cNvPr>
          <p:cNvPicPr>
            <a:picLocks noChangeAspect="1"/>
          </p:cNvPicPr>
          <p:nvPr/>
        </p:nvPicPr>
        <p:blipFill>
          <a:blip r:embed="rId3"/>
          <a:stretch>
            <a:fillRect/>
          </a:stretch>
        </p:blipFill>
        <p:spPr>
          <a:xfrm>
            <a:off x="2173801" y="1341297"/>
            <a:ext cx="1877710" cy="4175408"/>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102DD91C-A9D3-8CF9-5B94-AACB0715B611}"/>
              </a:ext>
            </a:extLst>
          </p:cNvPr>
          <p:cNvPicPr>
            <a:picLocks noChangeAspect="1"/>
          </p:cNvPicPr>
          <p:nvPr/>
        </p:nvPicPr>
        <p:blipFill>
          <a:blip r:embed="rId4"/>
          <a:stretch>
            <a:fillRect/>
          </a:stretch>
        </p:blipFill>
        <p:spPr>
          <a:xfrm>
            <a:off x="8057099" y="1341296"/>
            <a:ext cx="1877711" cy="4175408"/>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77F573A4-2F79-5643-AC48-97C587EB5F85}"/>
              </a:ext>
            </a:extLst>
          </p:cNvPr>
          <p:cNvPicPr>
            <a:picLocks noChangeAspect="1"/>
          </p:cNvPicPr>
          <p:nvPr/>
        </p:nvPicPr>
        <p:blipFill>
          <a:blip r:embed="rId5"/>
          <a:stretch>
            <a:fillRect/>
          </a:stretch>
        </p:blipFill>
        <p:spPr>
          <a:xfrm>
            <a:off x="4134901" y="1341297"/>
            <a:ext cx="1877709" cy="4175407"/>
          </a:xfrm>
          <a:prstGeom prst="rect">
            <a:avLst/>
          </a:prstGeom>
        </p:spPr>
      </p:pic>
      <p:pic>
        <p:nvPicPr>
          <p:cNvPr id="18" name="Picture 17" descr="Diagram&#10;&#10;Description automatically generated">
            <a:extLst>
              <a:ext uri="{FF2B5EF4-FFF2-40B4-BE49-F238E27FC236}">
                <a16:creationId xmlns:a16="http://schemas.microsoft.com/office/drawing/2014/main" id="{F40A5259-05C8-06B1-CBD2-4C6FECC94DCD}"/>
              </a:ext>
            </a:extLst>
          </p:cNvPr>
          <p:cNvPicPr>
            <a:picLocks noChangeAspect="1"/>
          </p:cNvPicPr>
          <p:nvPr/>
        </p:nvPicPr>
        <p:blipFill>
          <a:blip r:embed="rId6"/>
          <a:stretch>
            <a:fillRect/>
          </a:stretch>
        </p:blipFill>
        <p:spPr>
          <a:xfrm>
            <a:off x="6096000" y="1341296"/>
            <a:ext cx="1877711" cy="4175408"/>
          </a:xfrm>
          <a:prstGeom prst="rect">
            <a:avLst/>
          </a:prstGeom>
        </p:spPr>
      </p:pic>
      <p:pic>
        <p:nvPicPr>
          <p:cNvPr id="20" name="Picture 19" descr="Text&#10;&#10;Description automatically generated">
            <a:extLst>
              <a:ext uri="{FF2B5EF4-FFF2-40B4-BE49-F238E27FC236}">
                <a16:creationId xmlns:a16="http://schemas.microsoft.com/office/drawing/2014/main" id="{6C1D86DA-974D-6229-8B6B-BE908E388A03}"/>
              </a:ext>
            </a:extLst>
          </p:cNvPr>
          <p:cNvPicPr>
            <a:picLocks noChangeAspect="1"/>
          </p:cNvPicPr>
          <p:nvPr/>
        </p:nvPicPr>
        <p:blipFill rotWithShape="1">
          <a:blip r:embed="rId7"/>
          <a:srcRect t="-37" b="1093"/>
          <a:stretch/>
        </p:blipFill>
        <p:spPr>
          <a:xfrm>
            <a:off x="10018198" y="1341296"/>
            <a:ext cx="1897766" cy="4175407"/>
          </a:xfrm>
          <a:prstGeom prst="rect">
            <a:avLst/>
          </a:prstGeom>
        </p:spPr>
      </p:pic>
      <p:sp>
        <p:nvSpPr>
          <p:cNvPr id="3" name="TextBox 2">
            <a:extLst>
              <a:ext uri="{FF2B5EF4-FFF2-40B4-BE49-F238E27FC236}">
                <a16:creationId xmlns:a16="http://schemas.microsoft.com/office/drawing/2014/main" id="{ED184C1D-76BD-2B4F-5724-63E76380C0E0}"/>
              </a:ext>
            </a:extLst>
          </p:cNvPr>
          <p:cNvSpPr txBox="1"/>
          <p:nvPr/>
        </p:nvSpPr>
        <p:spPr>
          <a:xfrm>
            <a:off x="68791" y="6403974"/>
            <a:ext cx="1773864" cy="369332"/>
          </a:xfrm>
          <a:prstGeom prst="rect">
            <a:avLst/>
          </a:prstGeom>
          <a:noFill/>
        </p:spPr>
        <p:txBody>
          <a:bodyPr wrap="square" rtlCol="0">
            <a:spAutoFit/>
          </a:bodyPr>
          <a:lstStyle/>
          <a:p>
            <a:r>
              <a:rPr lang="en-CA">
                <a:hlinkClick r:id="rId8" action="ppaction://hlinksldjump"/>
              </a:rPr>
              <a:t>Appendix Home</a:t>
            </a:r>
            <a:endParaRPr lang="en-CA"/>
          </a:p>
        </p:txBody>
      </p:sp>
    </p:spTree>
    <p:extLst>
      <p:ext uri="{BB962C8B-B14F-4D97-AF65-F5344CB8AC3E}">
        <p14:creationId xmlns:p14="http://schemas.microsoft.com/office/powerpoint/2010/main" val="385233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F8F17-C4CE-EC72-2CBF-04A6213A5554}"/>
              </a:ext>
            </a:extLst>
          </p:cNvPr>
          <p:cNvSpPr txBox="1"/>
          <p:nvPr/>
        </p:nvSpPr>
        <p:spPr>
          <a:xfrm>
            <a:off x="286965" y="214168"/>
            <a:ext cx="11522414" cy="523220"/>
          </a:xfrm>
          <a:prstGeom prst="rect">
            <a:avLst/>
          </a:prstGeom>
          <a:noFill/>
        </p:spPr>
        <p:txBody>
          <a:bodyPr wrap="square">
            <a:spAutoFit/>
          </a:bodyPr>
          <a:lstStyle/>
          <a:p>
            <a:r>
              <a:rPr lang="en-CA" sz="2800">
                <a:latin typeface="Posterama" panose="020B0504020200020000" pitchFamily="34" charset="0"/>
                <a:cs typeface="Posterama" panose="020B0504020200020000" pitchFamily="34" charset="0"/>
              </a:rPr>
              <a:t>Exhibit L - Effectiveness of Our On-Campus Marketing Initiative:</a:t>
            </a:r>
          </a:p>
        </p:txBody>
      </p:sp>
      <p:sp>
        <p:nvSpPr>
          <p:cNvPr id="3" name="TextBox 2">
            <a:extLst>
              <a:ext uri="{FF2B5EF4-FFF2-40B4-BE49-F238E27FC236}">
                <a16:creationId xmlns:a16="http://schemas.microsoft.com/office/drawing/2014/main" id="{ED184C1D-76BD-2B4F-5724-63E76380C0E0}"/>
              </a:ext>
            </a:extLst>
          </p:cNvPr>
          <p:cNvSpPr txBox="1"/>
          <p:nvPr/>
        </p:nvSpPr>
        <p:spPr>
          <a:xfrm>
            <a:off x="68791" y="6403974"/>
            <a:ext cx="1773864" cy="369332"/>
          </a:xfrm>
          <a:prstGeom prst="rect">
            <a:avLst/>
          </a:prstGeom>
          <a:noFill/>
        </p:spPr>
        <p:txBody>
          <a:bodyPr wrap="square" rtlCol="0">
            <a:spAutoFit/>
          </a:bodyPr>
          <a:lstStyle/>
          <a:p>
            <a:r>
              <a:rPr lang="en-CA">
                <a:hlinkClick r:id="rId2" action="ppaction://hlinksldjump"/>
              </a:rPr>
              <a:t>Appendix Home</a:t>
            </a:r>
            <a:endParaRPr lang="en-CA"/>
          </a:p>
        </p:txBody>
      </p:sp>
      <p:sp>
        <p:nvSpPr>
          <p:cNvPr id="4" name="TextBox 3">
            <a:extLst>
              <a:ext uri="{FF2B5EF4-FFF2-40B4-BE49-F238E27FC236}">
                <a16:creationId xmlns:a16="http://schemas.microsoft.com/office/drawing/2014/main" id="{68833208-67FA-AC88-B995-2E43EE88155E}"/>
              </a:ext>
            </a:extLst>
          </p:cNvPr>
          <p:cNvSpPr txBox="1"/>
          <p:nvPr/>
        </p:nvSpPr>
        <p:spPr>
          <a:xfrm>
            <a:off x="1782058" y="1773589"/>
            <a:ext cx="8532228" cy="3231654"/>
          </a:xfrm>
          <a:prstGeom prst="rect">
            <a:avLst/>
          </a:prstGeom>
          <a:noFill/>
        </p:spPr>
        <p:txBody>
          <a:bodyPr wrap="square" rtlCol="0">
            <a:spAutoFit/>
          </a:bodyPr>
          <a:lstStyle/>
          <a:p>
            <a:r>
              <a:rPr lang="en-CA" sz="3200">
                <a:latin typeface="Posterama" panose="020B0504020200020000" pitchFamily="34" charset="0"/>
                <a:cs typeface="Posterama" panose="020B0504020200020000" pitchFamily="34" charset="0"/>
              </a:rPr>
              <a:t>75% </a:t>
            </a:r>
            <a:r>
              <a:rPr lang="en-CA">
                <a:latin typeface="Posterama" panose="020B0504020200020000" pitchFamily="34" charset="0"/>
                <a:cs typeface="Posterama" panose="020B0504020200020000" pitchFamily="34" charset="0"/>
              </a:rPr>
              <a:t>of respondents agree that an in-person event has made them feel more connected to a brand.</a:t>
            </a:r>
            <a:r>
              <a:rPr lang="en-CA" baseline="30000">
                <a:latin typeface="Posterama" panose="020B0504020200020000" pitchFamily="34" charset="0"/>
                <a:cs typeface="Posterama" panose="020B0504020200020000" pitchFamily="34" charset="0"/>
              </a:rPr>
              <a:t>10</a:t>
            </a:r>
          </a:p>
          <a:p>
            <a:endParaRPr lang="en-CA" baseline="30000">
              <a:latin typeface="Posterama" panose="020B0504020200020000" pitchFamily="34" charset="0"/>
              <a:cs typeface="Posterama" panose="020B0504020200020000" pitchFamily="34" charset="0"/>
            </a:endParaRPr>
          </a:p>
          <a:p>
            <a:endParaRPr lang="en-CA" baseline="30000">
              <a:latin typeface="Posterama" panose="020B0504020200020000" pitchFamily="34" charset="0"/>
              <a:cs typeface="Posterama" panose="020B0504020200020000" pitchFamily="34" charset="0"/>
            </a:endParaRPr>
          </a:p>
          <a:p>
            <a:r>
              <a:rPr lang="en-US" sz="3200">
                <a:latin typeface="Posterama" panose="020B0504020200020000" pitchFamily="34" charset="0"/>
                <a:cs typeface="Posterama" panose="020B0504020200020000" pitchFamily="34" charset="0"/>
              </a:rPr>
              <a:t>81%</a:t>
            </a:r>
            <a:r>
              <a:rPr lang="en-US" sz="2400">
                <a:latin typeface="Posterama" panose="020B0504020200020000" pitchFamily="34" charset="0"/>
                <a:cs typeface="Posterama" panose="020B0504020200020000" pitchFamily="34" charset="0"/>
              </a:rPr>
              <a:t> </a:t>
            </a:r>
            <a:r>
              <a:rPr lang="en-US">
                <a:latin typeface="Posterama" panose="020B0504020200020000" pitchFamily="34" charset="0"/>
                <a:cs typeface="Posterama" panose="020B0504020200020000" pitchFamily="34" charset="0"/>
              </a:rPr>
              <a:t>of brands believe their event and experiential budgets will match or exceed their pre-pandemic budget.</a:t>
            </a:r>
            <a:r>
              <a:rPr lang="en-US" baseline="30000">
                <a:latin typeface="Posterama" panose="020B0504020200020000" pitchFamily="34" charset="0"/>
                <a:cs typeface="Posterama" panose="020B0504020200020000" pitchFamily="34" charset="0"/>
              </a:rPr>
              <a:t>11</a:t>
            </a:r>
          </a:p>
          <a:p>
            <a:endParaRPr lang="en-US" baseline="30000">
              <a:latin typeface="Posterama" panose="020B0504020200020000" pitchFamily="34" charset="0"/>
              <a:cs typeface="Posterama" panose="020B0504020200020000" pitchFamily="34" charset="0"/>
            </a:endParaRPr>
          </a:p>
          <a:p>
            <a:endParaRPr lang="en-US" baseline="30000">
              <a:latin typeface="Posterama" panose="020B0504020200020000" pitchFamily="34" charset="0"/>
              <a:cs typeface="Posterama" panose="020B0504020200020000" pitchFamily="34" charset="0"/>
            </a:endParaRPr>
          </a:p>
          <a:p>
            <a:r>
              <a:rPr lang="en-US" sz="2800" baseline="30000">
                <a:latin typeface="Posterama" panose="020B0504020200020000" pitchFamily="34" charset="0"/>
                <a:cs typeface="Posterama" panose="020B0504020200020000" pitchFamily="34" charset="0"/>
              </a:rPr>
              <a:t>The absence of personal connections during Covid, paired with the re-opening of campuses and in-person experiences provides students with intrinsic motivation to visit these exhibits.</a:t>
            </a:r>
            <a:endParaRPr lang="en-CA" sz="2800" baseline="3000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1424067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F8F17-C4CE-EC72-2CBF-04A6213A5554}"/>
              </a:ext>
            </a:extLst>
          </p:cNvPr>
          <p:cNvSpPr txBox="1"/>
          <p:nvPr/>
        </p:nvSpPr>
        <p:spPr>
          <a:xfrm>
            <a:off x="334793" y="345786"/>
            <a:ext cx="11522414" cy="584775"/>
          </a:xfrm>
          <a:prstGeom prst="rect">
            <a:avLst/>
          </a:prstGeom>
          <a:noFill/>
        </p:spPr>
        <p:txBody>
          <a:bodyPr wrap="square">
            <a:spAutoFit/>
          </a:bodyPr>
          <a:lstStyle/>
          <a:p>
            <a:r>
              <a:rPr lang="en-CA" sz="3200">
                <a:latin typeface="Posterama" panose="020B0504020200020000" pitchFamily="34" charset="0"/>
                <a:cs typeface="Posterama" panose="020B0504020200020000" pitchFamily="34" charset="0"/>
              </a:rPr>
              <a:t>Exhibit M - CAC Only Capturing 5% Of Students:</a:t>
            </a:r>
          </a:p>
        </p:txBody>
      </p:sp>
      <p:sp>
        <p:nvSpPr>
          <p:cNvPr id="3" name="TextBox 2">
            <a:extLst>
              <a:ext uri="{FF2B5EF4-FFF2-40B4-BE49-F238E27FC236}">
                <a16:creationId xmlns:a16="http://schemas.microsoft.com/office/drawing/2014/main" id="{ED184C1D-76BD-2B4F-5724-63E76380C0E0}"/>
              </a:ext>
            </a:extLst>
          </p:cNvPr>
          <p:cNvSpPr txBox="1"/>
          <p:nvPr/>
        </p:nvSpPr>
        <p:spPr>
          <a:xfrm>
            <a:off x="68791" y="6403974"/>
            <a:ext cx="1773864" cy="369332"/>
          </a:xfrm>
          <a:prstGeom prst="rect">
            <a:avLst/>
          </a:prstGeom>
          <a:noFill/>
        </p:spPr>
        <p:txBody>
          <a:bodyPr wrap="square" rtlCol="0">
            <a:spAutoFit/>
          </a:bodyPr>
          <a:lstStyle/>
          <a:p>
            <a:r>
              <a:rPr lang="en-CA">
                <a:hlinkClick r:id="rId2" action="ppaction://hlinksldjump"/>
              </a:rPr>
              <a:t>Appendix Home</a:t>
            </a:r>
            <a:endParaRPr lang="en-CA"/>
          </a:p>
        </p:txBody>
      </p:sp>
      <p:pic>
        <p:nvPicPr>
          <p:cNvPr id="6" name="Picture 5">
            <a:extLst>
              <a:ext uri="{FF2B5EF4-FFF2-40B4-BE49-F238E27FC236}">
                <a16:creationId xmlns:a16="http://schemas.microsoft.com/office/drawing/2014/main" id="{24B3341D-EE13-AC24-9D62-10F37D17500F}"/>
              </a:ext>
            </a:extLst>
          </p:cNvPr>
          <p:cNvPicPr>
            <a:picLocks noChangeAspect="1"/>
          </p:cNvPicPr>
          <p:nvPr/>
        </p:nvPicPr>
        <p:blipFill>
          <a:blip r:embed="rId3"/>
          <a:stretch>
            <a:fillRect/>
          </a:stretch>
        </p:blipFill>
        <p:spPr>
          <a:xfrm>
            <a:off x="2596055" y="1960419"/>
            <a:ext cx="6403457" cy="3091930"/>
          </a:xfrm>
          <a:prstGeom prst="rect">
            <a:avLst/>
          </a:prstGeom>
        </p:spPr>
      </p:pic>
    </p:spTree>
    <p:extLst>
      <p:ext uri="{BB962C8B-B14F-4D97-AF65-F5344CB8AC3E}">
        <p14:creationId xmlns:p14="http://schemas.microsoft.com/office/powerpoint/2010/main" val="1587141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F4A7A2-B92C-6C6B-E5A7-B5B6A33E96DA}"/>
              </a:ext>
            </a:extLst>
          </p:cNvPr>
          <p:cNvSpPr txBox="1"/>
          <p:nvPr/>
        </p:nvSpPr>
        <p:spPr>
          <a:xfrm>
            <a:off x="286965" y="214168"/>
            <a:ext cx="11522414" cy="707886"/>
          </a:xfrm>
          <a:prstGeom prst="rect">
            <a:avLst/>
          </a:prstGeom>
          <a:noFill/>
        </p:spPr>
        <p:txBody>
          <a:bodyPr wrap="square">
            <a:spAutoFit/>
          </a:bodyPr>
          <a:lstStyle/>
          <a:p>
            <a:r>
              <a:rPr lang="en-CA" sz="4000">
                <a:latin typeface="Posterama" panose="020B0504020200020000" pitchFamily="34" charset="0"/>
                <a:cs typeface="Posterama" panose="020B0504020200020000" pitchFamily="34" charset="0"/>
              </a:rPr>
              <a:t>Exhibit N  – Simulation Study Results </a:t>
            </a:r>
          </a:p>
        </p:txBody>
      </p:sp>
      <p:sp>
        <p:nvSpPr>
          <p:cNvPr id="4" name="Rectangle 3">
            <a:extLst>
              <a:ext uri="{FF2B5EF4-FFF2-40B4-BE49-F238E27FC236}">
                <a16:creationId xmlns:a16="http://schemas.microsoft.com/office/drawing/2014/main" id="{29CC61FF-47E0-B88B-54A9-2FF2C10A3DAC}"/>
              </a:ext>
            </a:extLst>
          </p:cNvPr>
          <p:cNvSpPr/>
          <p:nvPr/>
        </p:nvSpPr>
        <p:spPr>
          <a:xfrm>
            <a:off x="519083" y="967047"/>
            <a:ext cx="9556570" cy="5267252"/>
          </a:xfrm>
          <a:prstGeom prst="rect">
            <a:avLst/>
          </a:prstGeom>
          <a:solidFill>
            <a:srgbClr val="89BDAE">
              <a:alpha val="109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A62AACAC-28BB-0FA9-C36F-EF3F1DB6DED9}"/>
              </a:ext>
            </a:extLst>
          </p:cNvPr>
          <p:cNvGraphicFramePr/>
          <p:nvPr>
            <p:extLst>
              <p:ext uri="{D42A27DB-BD31-4B8C-83A1-F6EECF244321}">
                <p14:modId xmlns:p14="http://schemas.microsoft.com/office/powerpoint/2010/main" val="317491944"/>
              </p:ext>
            </p:extLst>
          </p:nvPr>
        </p:nvGraphicFramePr>
        <p:xfrm>
          <a:off x="519083" y="1219897"/>
          <a:ext cx="9556570" cy="4671056"/>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32FF68D9-0A23-2125-6349-463F973C6A1B}"/>
              </a:ext>
            </a:extLst>
          </p:cNvPr>
          <p:cNvSpPr txBox="1"/>
          <p:nvPr/>
        </p:nvSpPr>
        <p:spPr>
          <a:xfrm>
            <a:off x="10075653" y="5495635"/>
            <a:ext cx="2677859" cy="738664"/>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Posterama" panose="020B0504020200020000" pitchFamily="34" charset="0"/>
                <a:cs typeface="Posterama" panose="020B0504020200020000" pitchFamily="34" charset="0"/>
              </a:rPr>
              <a:t>Low (n&lt;50)</a:t>
            </a:r>
          </a:p>
          <a:p>
            <a:pPr marL="285750" indent="-285750">
              <a:buFont typeface="Arial" panose="020B0604020202020204" pitchFamily="34" charset="0"/>
              <a:buChar char="•"/>
            </a:pPr>
            <a:r>
              <a:rPr lang="en-US" sz="1400">
                <a:latin typeface="Posterama" panose="020B0504020200020000" pitchFamily="34" charset="0"/>
                <a:cs typeface="Posterama" panose="020B0504020200020000" pitchFamily="34" charset="0"/>
              </a:rPr>
              <a:t>Medium (50&gt;n&lt;70)</a:t>
            </a:r>
          </a:p>
          <a:p>
            <a:pPr marL="285750" indent="-285750">
              <a:buFont typeface="Arial" panose="020B0604020202020204" pitchFamily="34" charset="0"/>
              <a:buChar char="•"/>
            </a:pPr>
            <a:r>
              <a:rPr lang="en-US" sz="1400">
                <a:latin typeface="Posterama" panose="020B0504020200020000" pitchFamily="34" charset="0"/>
                <a:cs typeface="Posterama" panose="020B0504020200020000" pitchFamily="34" charset="0"/>
              </a:rPr>
              <a:t>High (n&lt;80)</a:t>
            </a:r>
          </a:p>
        </p:txBody>
      </p:sp>
      <p:sp>
        <p:nvSpPr>
          <p:cNvPr id="9" name="TextBox 8">
            <a:extLst>
              <a:ext uri="{FF2B5EF4-FFF2-40B4-BE49-F238E27FC236}">
                <a16:creationId xmlns:a16="http://schemas.microsoft.com/office/drawing/2014/main" id="{7AF88BAD-DEF9-57AD-75FC-C2397DDA3530}"/>
              </a:ext>
            </a:extLst>
          </p:cNvPr>
          <p:cNvSpPr txBox="1"/>
          <p:nvPr/>
        </p:nvSpPr>
        <p:spPr>
          <a:xfrm>
            <a:off x="7927676" y="6394027"/>
            <a:ext cx="6331788" cy="463973"/>
          </a:xfrm>
          <a:prstGeom prst="rect">
            <a:avLst/>
          </a:prstGeom>
          <a:noFill/>
        </p:spPr>
        <p:txBody>
          <a:bodyPr wrap="square">
            <a:spAutoFit/>
          </a:bodyPr>
          <a:lstStyle/>
          <a:p>
            <a:pPr algn="ctr">
              <a:lnSpc>
                <a:spcPct val="150000"/>
              </a:lnSpc>
            </a:pPr>
            <a:r>
              <a:rPr lang="en-CA" sz="1800">
                <a:solidFill>
                  <a:schemeClr val="tx1"/>
                </a:solidFill>
                <a:effectLst/>
                <a:latin typeface="Posterama" panose="020B0504020200020000" pitchFamily="34" charset="0"/>
                <a:cs typeface="Posterama" panose="020B0504020200020000" pitchFamily="34" charset="0"/>
              </a:rPr>
              <a:t>(Biggs et al., 2019)</a:t>
            </a:r>
            <a:endParaRPr lang="en-US" sz="1800">
              <a:solidFill>
                <a:schemeClr val="tx1"/>
              </a:solidFill>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927269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5974F-EB3F-85D0-CF2A-DD7B00425D13}"/>
              </a:ext>
            </a:extLst>
          </p:cNvPr>
          <p:cNvSpPr>
            <a:spLocks noGrp="1"/>
          </p:cNvSpPr>
          <p:nvPr>
            <p:ph type="title"/>
          </p:nvPr>
        </p:nvSpPr>
        <p:spPr>
          <a:xfrm>
            <a:off x="123290" y="5691"/>
            <a:ext cx="12064396" cy="1325563"/>
          </a:xfrm>
        </p:spPr>
        <p:txBody>
          <a:bodyPr>
            <a:normAutofit/>
          </a:bodyPr>
          <a:lstStyle/>
          <a:p>
            <a:pPr algn="ctr"/>
            <a:r>
              <a:rPr lang="en-US" sz="2400">
                <a:latin typeface="Posterama" panose="020B0504020200020000" pitchFamily="34" charset="0"/>
                <a:cs typeface="Posterama" panose="020B0504020200020000" pitchFamily="34" charset="0"/>
              </a:rPr>
              <a:t>References</a:t>
            </a:r>
          </a:p>
        </p:txBody>
      </p:sp>
      <p:sp>
        <p:nvSpPr>
          <p:cNvPr id="3" name="Content Placeholder 2">
            <a:extLst>
              <a:ext uri="{FF2B5EF4-FFF2-40B4-BE49-F238E27FC236}">
                <a16:creationId xmlns:a16="http://schemas.microsoft.com/office/drawing/2014/main" id="{8F07436D-2C06-55AD-E1AC-BC53C2BF810A}"/>
              </a:ext>
            </a:extLst>
          </p:cNvPr>
          <p:cNvSpPr>
            <a:spLocks noGrp="1"/>
          </p:cNvSpPr>
          <p:nvPr>
            <p:ph idx="1"/>
          </p:nvPr>
        </p:nvSpPr>
        <p:spPr>
          <a:xfrm>
            <a:off x="4314" y="966958"/>
            <a:ext cx="12183372" cy="5587789"/>
          </a:xfrm>
        </p:spPr>
        <p:txBody>
          <a:bodyPr vert="horz" lIns="91440" tIns="45720" rIns="91440" bIns="45720" rtlCol="0" anchor="t">
            <a:noAutofit/>
          </a:bodyPr>
          <a:lstStyle/>
          <a:p>
            <a:pPr>
              <a:lnSpc>
                <a:spcPct val="200000"/>
              </a:lnSpc>
              <a:buAutoNum type="arabicPeriod"/>
            </a:pPr>
            <a:r>
              <a:rPr lang="en-US" sz="700" i="1">
                <a:latin typeface="Posterama"/>
                <a:ea typeface="+mn-lt"/>
                <a:cs typeface="Posterama"/>
              </a:rPr>
              <a:t>Andre, L. (2019, July 25). Points, badges, levels, and rewards—these are some of the components of gamification widely used nowadays by o. Financesonline.com; FinancesOnline.com. </a:t>
            </a:r>
            <a:r>
              <a:rPr lang="en-US" sz="700" i="1">
                <a:latin typeface="Posterama"/>
                <a:ea typeface="+mn-lt"/>
                <a:cs typeface="Posterama"/>
                <a:hlinkClick r:id="rId2">
                  <a:extLst>
                    <a:ext uri="{A12FA001-AC4F-418D-AE19-62706E023703}">
                      <ahyp:hlinkClr xmlns:ahyp="http://schemas.microsoft.com/office/drawing/2018/hyperlinkcolor" val="tx"/>
                    </a:ext>
                  </a:extLst>
                </a:hlinkClick>
              </a:rPr>
              <a:t>https://financesonline.com/gamification-statistics/</a:t>
            </a:r>
            <a:endParaRPr lang="en-US" sz="700" i="1">
              <a:latin typeface="Posterama"/>
              <a:cs typeface="Posterama"/>
            </a:endParaRPr>
          </a:p>
          <a:p>
            <a:pPr>
              <a:lnSpc>
                <a:spcPct val="200000"/>
              </a:lnSpc>
              <a:buAutoNum type="arabicPeriod"/>
            </a:pPr>
            <a:r>
              <a:rPr lang="en-US" sz="700" i="1">
                <a:latin typeface="Posterama"/>
                <a:ea typeface="+mn-lt"/>
                <a:cs typeface="Posterama"/>
              </a:rPr>
              <a:t>Biggs, J., Harris, C., &amp; Rudolph, J. (2019). Teaching for Quality Learning at Changing Universities. A tour de force of modern education history. Journal of Applied Learning &amp; Teaching, 2(1), 54–62. </a:t>
            </a:r>
            <a:r>
              <a:rPr lang="en-US" sz="700" i="1">
                <a:latin typeface="Posterama"/>
                <a:ea typeface="+mn-lt"/>
                <a:cs typeface="Posterama"/>
                <a:hlinkClick r:id="rId3">
                  <a:extLst>
                    <a:ext uri="{A12FA001-AC4F-418D-AE19-62706E023703}">
                      <ahyp:hlinkClr xmlns:ahyp="http://schemas.microsoft.com/office/drawing/2018/hyperlinkcolor" val="tx"/>
                    </a:ext>
                  </a:extLst>
                </a:hlinkClick>
              </a:rPr>
              <a:t>https://doi.org/https://d1wqtxts1xzle7.cloudfront.net/60597322/61-Article_Text-217-4-10-2019070120190914-117644-1nzmw9w-libre.pdf?1568514828=&amp;response-content-disposition=inline%3B+filename%3DTeaching_for_Quality_Learning_at_Changin.pdf&amp;Expires=1669581850&amp;Signature=JbG8xuuorQwJC~R2J5wHPh0X2Q2cCwnrtfp9IseqXkzsyBMC6hoPcAQG4c20DClszDILXjSMx9mYtssBI6cOI61C-lkZMgKd17T3SdP03wUBfoftI3T7WmAuIRfNOJThjAbR2SXjW5d4BVJpL4no35YHNQ~hN~NA-JtQEq3FPqtFD1V0jtUrCTZRdgLxwizJYlZfT2ot0viwEcGa3qCNRM4ittiyXJTbr2lMxCzkEM7QRllu5amvVf4hGuNDwSKK8QEzW0vzCjArRXD6btUKl1pJZTKHrPSaVvjTT5aYnj~NG4bKTHbZLwsH0~bL0sFYzwQX4WLGD~bRV~Lm66SluQ__&amp;Key-Pair-Id=APKAJLOHF5GGSLRBV4ZA</a:t>
            </a:r>
            <a:endParaRPr lang="en-US" sz="700" i="1">
              <a:latin typeface="Posterama"/>
              <a:cs typeface="Posterama"/>
            </a:endParaRPr>
          </a:p>
          <a:p>
            <a:pPr>
              <a:lnSpc>
                <a:spcPct val="200000"/>
              </a:lnSpc>
              <a:buAutoNum type="arabicPeriod"/>
            </a:pPr>
            <a:r>
              <a:rPr lang="en-US" sz="700" i="1" err="1">
                <a:latin typeface="Posterama"/>
                <a:ea typeface="+mn-lt"/>
                <a:cs typeface="Posterama"/>
              </a:rPr>
              <a:t>Growjo</a:t>
            </a:r>
            <a:r>
              <a:rPr lang="en-US" sz="700" i="1">
                <a:latin typeface="Posterama"/>
                <a:ea typeface="+mn-lt"/>
                <a:cs typeface="Posterama"/>
              </a:rPr>
              <a:t>. (n.d.). </a:t>
            </a:r>
            <a:r>
              <a:rPr lang="en-US" sz="700" i="1" err="1">
                <a:latin typeface="Posterama"/>
                <a:ea typeface="+mn-lt"/>
                <a:cs typeface="Posterama"/>
              </a:rPr>
              <a:t>Wealthsimple</a:t>
            </a:r>
            <a:r>
              <a:rPr lang="en-US" sz="700" i="1">
                <a:latin typeface="Posterama"/>
                <a:ea typeface="+mn-lt"/>
                <a:cs typeface="Posterama"/>
              </a:rPr>
              <a:t>: Revenue, Competitors, Alternatives. Growjo.com. Retrieved November 27, 2022, from </a:t>
            </a:r>
            <a:r>
              <a:rPr lang="en-US" sz="700" i="1">
                <a:latin typeface="Posterama"/>
                <a:ea typeface="+mn-lt"/>
                <a:cs typeface="Posterama"/>
                <a:hlinkClick r:id="rId4">
                  <a:extLst>
                    <a:ext uri="{A12FA001-AC4F-418D-AE19-62706E023703}">
                      <ahyp:hlinkClr xmlns:ahyp="http://schemas.microsoft.com/office/drawing/2018/hyperlinkcolor" val="tx"/>
                    </a:ext>
                  </a:extLst>
                </a:hlinkClick>
              </a:rPr>
              <a:t>https://growjo.com/company/Wealthsimple</a:t>
            </a:r>
            <a:endParaRPr lang="en-US" sz="700" i="1">
              <a:latin typeface="Posterama"/>
              <a:cs typeface="Posterama"/>
            </a:endParaRPr>
          </a:p>
          <a:p>
            <a:pPr>
              <a:lnSpc>
                <a:spcPct val="200000"/>
              </a:lnSpc>
              <a:buAutoNum type="arabicPeriod"/>
            </a:pPr>
            <a:r>
              <a:rPr lang="en-US" sz="700" i="1">
                <a:latin typeface="Posterama"/>
                <a:ea typeface="+mn-lt"/>
                <a:cs typeface="Posterama"/>
              </a:rPr>
              <a:t>Jones, E. (2020, July 7). Generation Influence: Gen Z Study Reveals a New Digital Paradigm. </a:t>
            </a:r>
            <a:r>
              <a:rPr lang="en-US" sz="700" i="1">
                <a:latin typeface="Posterama"/>
                <a:ea typeface="+mn-lt"/>
                <a:cs typeface="Posterama"/>
                <a:hlinkClick r:id="rId5">
                  <a:extLst>
                    <a:ext uri="{A12FA001-AC4F-418D-AE19-62706E023703}">
                      <ahyp:hlinkClr xmlns:ahyp="http://schemas.microsoft.com/office/drawing/2018/hyperlinkcolor" val="tx"/>
                    </a:ext>
                  </a:extLst>
                </a:hlinkClick>
              </a:rPr>
              <a:t>Www.businesswire.com</a:t>
            </a:r>
            <a:r>
              <a:rPr lang="en-US" sz="700" i="1">
                <a:latin typeface="Posterama"/>
                <a:ea typeface="+mn-lt"/>
                <a:cs typeface="Posterama"/>
              </a:rPr>
              <a:t>. </a:t>
            </a:r>
            <a:r>
              <a:rPr lang="en-US" sz="700" i="1">
                <a:latin typeface="Posterama"/>
                <a:ea typeface="+mn-lt"/>
                <a:cs typeface="Posterama"/>
                <a:hlinkClick r:id="rId6">
                  <a:extLst>
                    <a:ext uri="{A12FA001-AC4F-418D-AE19-62706E023703}">
                      <ahyp:hlinkClr xmlns:ahyp="http://schemas.microsoft.com/office/drawing/2018/hyperlinkcolor" val="tx"/>
                    </a:ext>
                  </a:extLst>
                </a:hlinkClick>
              </a:rPr>
              <a:t>https://www.businesswire.com/news/home/20200706005543/en/Generation-Influence-Gen-Z-Study-Reveals-a-New-Digital-Paradigm</a:t>
            </a:r>
            <a:endParaRPr lang="en-US" sz="700" i="1">
              <a:latin typeface="Posterama"/>
              <a:cs typeface="Posterama"/>
            </a:endParaRPr>
          </a:p>
          <a:p>
            <a:pPr>
              <a:lnSpc>
                <a:spcPct val="200000"/>
              </a:lnSpc>
              <a:buAutoNum type="arabicPeriod"/>
            </a:pPr>
            <a:r>
              <a:rPr lang="en-US" sz="700" i="1">
                <a:latin typeface="Posterama"/>
                <a:ea typeface="+mn-lt"/>
                <a:cs typeface="Posterama"/>
              </a:rPr>
              <a:t>Lister, M. (2018). 37 Staggering Video Marketing Statistics for 2018. Wordstream.com. </a:t>
            </a:r>
            <a:r>
              <a:rPr lang="en-US" sz="700" i="1">
                <a:latin typeface="Posterama"/>
                <a:ea typeface="+mn-lt"/>
                <a:cs typeface="Posterama"/>
                <a:hlinkClick r:id="rId7">
                  <a:extLst>
                    <a:ext uri="{A12FA001-AC4F-418D-AE19-62706E023703}">
                      <ahyp:hlinkClr xmlns:ahyp="http://schemas.microsoft.com/office/drawing/2018/hyperlinkcolor" val="tx"/>
                    </a:ext>
                  </a:extLst>
                </a:hlinkClick>
              </a:rPr>
              <a:t>https://www.wordstream.com/blog/ws/2017/03/08/video-marketing-statistics</a:t>
            </a:r>
            <a:endParaRPr lang="en-US" sz="700" i="1">
              <a:latin typeface="Posterama"/>
              <a:cs typeface="Posterama"/>
            </a:endParaRPr>
          </a:p>
          <a:p>
            <a:pPr>
              <a:lnSpc>
                <a:spcPct val="200000"/>
              </a:lnSpc>
              <a:buAutoNum type="arabicPeriod"/>
            </a:pPr>
            <a:r>
              <a:rPr lang="en-US" sz="700" i="1" err="1">
                <a:latin typeface="Posterama"/>
                <a:ea typeface="+mn-lt"/>
                <a:cs typeface="Posterama"/>
              </a:rPr>
              <a:t>Marketline</a:t>
            </a:r>
            <a:r>
              <a:rPr lang="en-US" sz="700" i="1">
                <a:latin typeface="Posterama"/>
                <a:ea typeface="+mn-lt"/>
                <a:cs typeface="Posterama"/>
              </a:rPr>
              <a:t>. (2022a, March 10). Canada - Retail Savings &amp; Investments. </a:t>
            </a:r>
            <a:r>
              <a:rPr lang="en-US" sz="700" i="1" err="1">
                <a:latin typeface="Posterama"/>
                <a:ea typeface="+mn-lt"/>
                <a:cs typeface="Posterama"/>
              </a:rPr>
              <a:t>Marketline</a:t>
            </a:r>
            <a:r>
              <a:rPr lang="en-US" sz="700" i="1">
                <a:latin typeface="Posterama"/>
                <a:ea typeface="+mn-lt"/>
                <a:cs typeface="Posterama"/>
              </a:rPr>
              <a:t>. </a:t>
            </a:r>
            <a:r>
              <a:rPr lang="en-US" sz="700" i="1">
                <a:latin typeface="Posterama"/>
                <a:ea typeface="+mn-lt"/>
                <a:cs typeface="Posterama"/>
                <a:hlinkClick r:id="rId8">
                  <a:extLst>
                    <a:ext uri="{A12FA001-AC4F-418D-AE19-62706E023703}">
                      <ahyp:hlinkClr xmlns:ahyp="http://schemas.microsoft.com/office/drawing/2018/hyperlinkcolor" val="tx"/>
                    </a:ext>
                  </a:extLst>
                </a:hlinkClick>
              </a:rPr>
              <a:t>https://advantage-marketline-com.libproxy.wlu.ca/Analysis/IndustryProfile/canada-retail-savings-investments-152136/Five%20Forces%20Analysis</a:t>
            </a:r>
            <a:endParaRPr lang="en-US" sz="700" i="1">
              <a:latin typeface="Posterama"/>
              <a:cs typeface="Posterama"/>
            </a:endParaRPr>
          </a:p>
          <a:p>
            <a:pPr>
              <a:lnSpc>
                <a:spcPct val="200000"/>
              </a:lnSpc>
              <a:buAutoNum type="arabicPeriod"/>
            </a:pPr>
            <a:r>
              <a:rPr lang="en-US" sz="700" i="1" err="1">
                <a:latin typeface="Posterama"/>
                <a:ea typeface="+mn-lt"/>
                <a:cs typeface="Posterama"/>
              </a:rPr>
              <a:t>Marketline</a:t>
            </a:r>
            <a:r>
              <a:rPr lang="en-US" sz="700" i="1">
                <a:latin typeface="Posterama"/>
                <a:ea typeface="+mn-lt"/>
                <a:cs typeface="Posterama"/>
              </a:rPr>
              <a:t>. (2022b, March 30). Canada - Banks. </a:t>
            </a:r>
            <a:r>
              <a:rPr lang="en-US" sz="700" i="1" err="1">
                <a:latin typeface="Posterama"/>
                <a:ea typeface="+mn-lt"/>
                <a:cs typeface="Posterama"/>
              </a:rPr>
              <a:t>Marketline</a:t>
            </a:r>
            <a:r>
              <a:rPr lang="en-US" sz="700" i="1">
                <a:latin typeface="Posterama"/>
                <a:ea typeface="+mn-lt"/>
                <a:cs typeface="Posterama"/>
              </a:rPr>
              <a:t>. </a:t>
            </a:r>
            <a:r>
              <a:rPr lang="en-US" sz="700" i="1">
                <a:latin typeface="Posterama"/>
                <a:ea typeface="+mn-lt"/>
                <a:cs typeface="Posterama"/>
                <a:hlinkClick r:id="rId9">
                  <a:extLst>
                    <a:ext uri="{A12FA001-AC4F-418D-AE19-62706E023703}">
                      <ahyp:hlinkClr xmlns:ahyp="http://schemas.microsoft.com/office/drawing/2018/hyperlinkcolor" val="tx"/>
                    </a:ext>
                  </a:extLst>
                </a:hlinkClick>
              </a:rPr>
              <a:t>https://advantage-marketline-com.libproxy.wlu.ca/Analysis/IndustryProfile/canada-banks-151545/Five%20Forces%20Analysis</a:t>
            </a:r>
            <a:endParaRPr lang="en-US" sz="700" i="1">
              <a:latin typeface="Posterama"/>
              <a:cs typeface="Posterama"/>
            </a:endParaRPr>
          </a:p>
          <a:p>
            <a:pPr>
              <a:lnSpc>
                <a:spcPct val="200000"/>
              </a:lnSpc>
              <a:buAutoNum type="arabicPeriod"/>
            </a:pPr>
            <a:r>
              <a:rPr lang="en-US" sz="700" i="1">
                <a:latin typeface="Posterama"/>
                <a:ea typeface="+mn-lt"/>
                <a:cs typeface="Posterama"/>
              </a:rPr>
              <a:t>Open a Risk-Free Practice Account with RBC Direct Investing. (n.d.). </a:t>
            </a:r>
            <a:r>
              <a:rPr lang="en-US" sz="700" i="1">
                <a:latin typeface="Posterama"/>
                <a:ea typeface="+mn-lt"/>
                <a:cs typeface="Posterama"/>
                <a:hlinkClick r:id="rId10">
                  <a:extLst>
                    <a:ext uri="{A12FA001-AC4F-418D-AE19-62706E023703}">
                      <ahyp:hlinkClr xmlns:ahyp="http://schemas.microsoft.com/office/drawing/2018/hyperlinkcolor" val="tx"/>
                    </a:ext>
                  </a:extLst>
                </a:hlinkClick>
              </a:rPr>
              <a:t>Www.rbcdirectinvesting.com</a:t>
            </a:r>
            <a:r>
              <a:rPr lang="en-US" sz="700" i="1">
                <a:latin typeface="Posterama"/>
                <a:ea typeface="+mn-lt"/>
                <a:cs typeface="Posterama"/>
              </a:rPr>
              <a:t>. </a:t>
            </a:r>
            <a:r>
              <a:rPr lang="en-US" sz="700" i="1">
                <a:latin typeface="Posterama"/>
                <a:ea typeface="+mn-lt"/>
                <a:cs typeface="Posterama"/>
                <a:hlinkClick r:id="rId11">
                  <a:extLst>
                    <a:ext uri="{A12FA001-AC4F-418D-AE19-62706E023703}">
                      <ahyp:hlinkClr xmlns:ahyp="http://schemas.microsoft.com/office/drawing/2018/hyperlinkcolor" val="tx"/>
                    </a:ext>
                  </a:extLst>
                </a:hlinkClick>
              </a:rPr>
              <a:t>https://www.rbcdirectinvesting.com/practice-accounts.html</a:t>
            </a:r>
            <a:endParaRPr lang="en-US" sz="700" i="1">
              <a:latin typeface="Posterama"/>
              <a:ea typeface="+mn-lt"/>
              <a:cs typeface="Posterama"/>
            </a:endParaRPr>
          </a:p>
          <a:p>
            <a:pPr>
              <a:lnSpc>
                <a:spcPct val="200000"/>
              </a:lnSpc>
              <a:buAutoNum type="arabicPeriod"/>
            </a:pPr>
            <a:r>
              <a:rPr lang="en-US" sz="700" i="1" err="1">
                <a:latin typeface="Posterama"/>
                <a:ea typeface="+mn-lt"/>
                <a:cs typeface="Posterama"/>
              </a:rPr>
              <a:t>zoominfo</a:t>
            </a:r>
            <a:r>
              <a:rPr lang="en-US" sz="700" i="1">
                <a:latin typeface="Posterama"/>
                <a:ea typeface="+mn-lt"/>
                <a:cs typeface="Posterama"/>
              </a:rPr>
              <a:t>. (n.d.). </a:t>
            </a:r>
            <a:r>
              <a:rPr lang="en-US" sz="700" i="1" err="1">
                <a:latin typeface="Posterama"/>
                <a:ea typeface="+mn-lt"/>
                <a:cs typeface="Posterama"/>
              </a:rPr>
              <a:t>Wealthsimple</a:t>
            </a:r>
            <a:r>
              <a:rPr lang="en-US" sz="700" i="1">
                <a:latin typeface="Posterama"/>
                <a:ea typeface="+mn-lt"/>
                <a:cs typeface="Posterama"/>
              </a:rPr>
              <a:t> - Overview, News &amp; Competitors | ZoomInfo.com. ZoomInfo. Retrieved November 27, 2022, from </a:t>
            </a:r>
            <a:r>
              <a:rPr lang="en-US" sz="700" i="1">
                <a:latin typeface="Posterama"/>
                <a:ea typeface="+mn-lt"/>
                <a:cs typeface="Posterama"/>
                <a:hlinkClick r:id="rId12">
                  <a:extLst>
                    <a:ext uri="{A12FA001-AC4F-418D-AE19-62706E023703}">
                      <ahyp:hlinkClr xmlns:ahyp="http://schemas.microsoft.com/office/drawing/2018/hyperlinkcolor" val="tx"/>
                    </a:ext>
                  </a:extLst>
                </a:hlinkClick>
              </a:rPr>
              <a:t>https://www.zoominfo.com/c/wealthsimple-inc/372438746</a:t>
            </a:r>
            <a:endParaRPr lang="en-US" sz="700" i="1">
              <a:latin typeface="Posterama"/>
              <a:cs typeface="Posterama"/>
            </a:endParaRPr>
          </a:p>
          <a:p>
            <a:pPr>
              <a:lnSpc>
                <a:spcPct val="200000"/>
              </a:lnSpc>
              <a:buAutoNum type="arabicPeriod"/>
            </a:pPr>
            <a:r>
              <a:rPr lang="en-US" sz="700" i="1">
                <a:ea typeface="+mn-lt"/>
                <a:cs typeface="+mn-lt"/>
              </a:rPr>
              <a:t>Lipson, S., Abelson, S., Ceglarek, P., Phillips, M., &amp; Eisenberg, D. (2019). PREPARED BY THE HEALTHY MINDS NETWORK RESEARCH TEAM. </a:t>
            </a:r>
            <a:r>
              <a:rPr lang="en-US" sz="700" i="1">
                <a:ea typeface="+mn-lt"/>
                <a:cs typeface="+mn-lt"/>
                <a:hlinkClick r:id="rId13"/>
              </a:rPr>
              <a:t>https://vtechworks.lib.vt.edu/bitstream/handle/10919/97778/InvestingStudentMentalHealth.pdf</a:t>
            </a:r>
            <a:endParaRPr lang="en-US" sz="700" i="1">
              <a:latin typeface="Posterama"/>
              <a:ea typeface="+mn-lt"/>
              <a:cs typeface="Posterama"/>
            </a:endParaRPr>
          </a:p>
          <a:p>
            <a:pPr>
              <a:lnSpc>
                <a:spcPct val="200000"/>
              </a:lnSpc>
              <a:buAutoNum type="arabicPeriod"/>
            </a:pPr>
            <a:r>
              <a:rPr lang="en-US" sz="1050" i="1">
                <a:ea typeface="+mn-lt"/>
                <a:cs typeface="+mn-lt"/>
              </a:rPr>
              <a:t>Peltz, J., </a:t>
            </a:r>
            <a:r>
              <a:rPr lang="en-US" sz="1050" i="1" err="1">
                <a:ea typeface="+mn-lt"/>
                <a:cs typeface="+mn-lt"/>
              </a:rPr>
              <a:t>Bodenlos</a:t>
            </a:r>
            <a:r>
              <a:rPr lang="en-US" sz="1050" i="1">
                <a:ea typeface="+mn-lt"/>
                <a:cs typeface="+mn-lt"/>
              </a:rPr>
              <a:t>, J., Kingery, J., &amp; Rogge, R. (2020, January 15). The role of financial strain in college students’ work hours, sleep, and mental health. </a:t>
            </a:r>
            <a:r>
              <a:rPr lang="en-US" sz="1050" i="1" err="1">
                <a:ea typeface="+mn-lt"/>
                <a:cs typeface="+mn-lt"/>
              </a:rPr>
              <a:t>Tandfonline</a:t>
            </a:r>
            <a:r>
              <a:rPr lang="en-US" sz="1050" i="1">
                <a:ea typeface="+mn-lt"/>
                <a:cs typeface="+mn-lt"/>
              </a:rPr>
              <a:t>. </a:t>
            </a:r>
            <a:r>
              <a:rPr lang="en-US" sz="1050" i="1">
                <a:ea typeface="+mn-lt"/>
                <a:cs typeface="+mn-lt"/>
                <a:hlinkClick r:id="rId14"/>
              </a:rPr>
              <a:t>https://www.tandfonline.com/doi/pdf/10.1080/07448481.2019.1705306?needAccess=true</a:t>
            </a:r>
            <a:endParaRPr lang="en-US" sz="1050" i="1">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3262134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7DCBE8-5A22-5685-8FDA-09583C4CDC4B}"/>
              </a:ext>
            </a:extLst>
          </p:cNvPr>
          <p:cNvSpPr>
            <a:spLocks noGrp="1"/>
          </p:cNvSpPr>
          <p:nvPr>
            <p:ph type="title"/>
          </p:nvPr>
        </p:nvSpPr>
        <p:spPr>
          <a:xfrm>
            <a:off x="206563" y="124800"/>
            <a:ext cx="11418089" cy="953578"/>
          </a:xfrm>
        </p:spPr>
        <p:txBody>
          <a:bodyPr vert="horz" lIns="91440" tIns="45720" rIns="91440" bIns="45720" rtlCol="0" anchor="b">
            <a:noAutofit/>
          </a:bodyPr>
          <a:lstStyle/>
          <a:p>
            <a:r>
              <a:rPr lang="en-US" sz="5000">
                <a:latin typeface="Posterama" panose="020B0504020200020000" pitchFamily="34" charset="0"/>
                <a:cs typeface="Posterama" panose="020B0504020200020000" pitchFamily="34" charset="0"/>
              </a:rPr>
              <a:t>Marketing Exhibit on Campus: </a:t>
            </a:r>
          </a:p>
        </p:txBody>
      </p:sp>
      <p:sp>
        <p:nvSpPr>
          <p:cNvPr id="8" name="Rectangle 7">
            <a:extLst>
              <a:ext uri="{FF2B5EF4-FFF2-40B4-BE49-F238E27FC236}">
                <a16:creationId xmlns:a16="http://schemas.microsoft.com/office/drawing/2014/main" id="{E546A10F-C06E-99E8-F952-1F162529E44B}"/>
              </a:ext>
            </a:extLst>
          </p:cNvPr>
          <p:cNvSpPr/>
          <p:nvPr/>
        </p:nvSpPr>
        <p:spPr>
          <a:xfrm>
            <a:off x="5453149" y="1246909"/>
            <a:ext cx="5951913" cy="4959925"/>
          </a:xfrm>
          <a:prstGeom prst="rect">
            <a:avLst/>
          </a:prstGeom>
          <a:solidFill>
            <a:srgbClr val="89BDAE">
              <a:alpha val="2408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8" descr="A picture containing furniture, gallery, file&#10;&#10;Description automatically generated">
            <a:extLst>
              <a:ext uri="{FF2B5EF4-FFF2-40B4-BE49-F238E27FC236}">
                <a16:creationId xmlns:a16="http://schemas.microsoft.com/office/drawing/2014/main" id="{E28CB583-233B-0651-443F-DFE102705C0F}"/>
              </a:ext>
            </a:extLst>
          </p:cNvPr>
          <p:cNvPicPr>
            <a:picLocks noGrp="1" noChangeAspect="1"/>
          </p:cNvPicPr>
          <p:nvPr>
            <p:ph idx="1"/>
          </p:nvPr>
        </p:nvPicPr>
        <p:blipFill rotWithShape="1">
          <a:blip r:embed="rId2"/>
          <a:srcRect t="52358"/>
          <a:stretch/>
        </p:blipFill>
        <p:spPr>
          <a:xfrm>
            <a:off x="5727471" y="1494513"/>
            <a:ext cx="5439292" cy="2591388"/>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0530D6D0-22E3-48B3-7D65-29B015F8E445}"/>
              </a:ext>
            </a:extLst>
          </p:cNvPr>
          <p:cNvPicPr>
            <a:picLocks noChangeAspect="1"/>
          </p:cNvPicPr>
          <p:nvPr/>
        </p:nvPicPr>
        <p:blipFill>
          <a:blip r:embed="rId3"/>
          <a:stretch>
            <a:fillRect/>
          </a:stretch>
        </p:blipFill>
        <p:spPr>
          <a:xfrm>
            <a:off x="5727471" y="4218350"/>
            <a:ext cx="5439292" cy="1740572"/>
          </a:xfrm>
          <a:prstGeom prst="rect">
            <a:avLst/>
          </a:prstGeom>
        </p:spPr>
      </p:pic>
      <p:sp>
        <p:nvSpPr>
          <p:cNvPr id="20" name="Rectangle 19">
            <a:extLst>
              <a:ext uri="{FF2B5EF4-FFF2-40B4-BE49-F238E27FC236}">
                <a16:creationId xmlns:a16="http://schemas.microsoft.com/office/drawing/2014/main" id="{0A3190E1-05D3-7412-C2B2-2A6A22941A28}"/>
              </a:ext>
            </a:extLst>
          </p:cNvPr>
          <p:cNvSpPr/>
          <p:nvPr/>
        </p:nvSpPr>
        <p:spPr>
          <a:xfrm>
            <a:off x="487575" y="2442228"/>
            <a:ext cx="4727275" cy="3479266"/>
          </a:xfrm>
          <a:prstGeom prst="rect">
            <a:avLst/>
          </a:prstGeom>
          <a:solidFill>
            <a:srgbClr val="FFD87F">
              <a:alpha val="25969"/>
            </a:srgbClr>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10BE127-FBE4-0892-3A96-FA37C1AF9C38}"/>
              </a:ext>
            </a:extLst>
          </p:cNvPr>
          <p:cNvSpPr txBox="1"/>
          <p:nvPr/>
        </p:nvSpPr>
        <p:spPr>
          <a:xfrm>
            <a:off x="745191" y="2627275"/>
            <a:ext cx="4159108" cy="3416320"/>
          </a:xfrm>
          <a:prstGeom prst="rect">
            <a:avLst/>
          </a:prstGeom>
          <a:noFill/>
        </p:spPr>
        <p:txBody>
          <a:bodyPr wrap="square" rtlCol="0">
            <a:spAutoFit/>
          </a:bodyPr>
          <a:lstStyle/>
          <a:p>
            <a:pPr marL="285750" indent="-285750">
              <a:buFont typeface="Arial" panose="020B0604020202020204" pitchFamily="34" charset="0"/>
              <a:buChar char="•"/>
            </a:pPr>
            <a:r>
              <a:rPr lang="en-US" sz="2200">
                <a:latin typeface="Posterama" panose="020B0504020200020000" pitchFamily="34" charset="0"/>
                <a:cs typeface="Posterama" panose="020B0504020200020000" pitchFamily="34" charset="0"/>
              </a:rPr>
              <a:t>Students can explore the platform </a:t>
            </a:r>
          </a:p>
          <a:p>
            <a:endParaRPr lang="en-US" sz="2200">
              <a:latin typeface="Posterama" panose="020B0504020200020000" pitchFamily="34" charset="0"/>
              <a:cs typeface="Posterama" panose="020B0504020200020000" pitchFamily="34" charset="0"/>
            </a:endParaRPr>
          </a:p>
          <a:p>
            <a:pPr marL="285750" indent="-285750">
              <a:buFont typeface="Arial" panose="020B0604020202020204" pitchFamily="34" charset="0"/>
              <a:buChar char="•"/>
            </a:pPr>
            <a:r>
              <a:rPr lang="en-US" sz="2200">
                <a:latin typeface="Posterama" panose="020B0504020200020000" pitchFamily="34" charset="0"/>
                <a:cs typeface="Posterama" panose="020B0504020200020000" pitchFamily="34" charset="0"/>
              </a:rPr>
              <a:t>Set up in high traffic areas on campus</a:t>
            </a:r>
          </a:p>
          <a:p>
            <a:pPr marL="285750" indent="-285750">
              <a:buFont typeface="Arial" panose="020B0604020202020204" pitchFamily="34" charset="0"/>
              <a:buChar char="•"/>
            </a:pPr>
            <a:endParaRPr lang="en-US" sz="2200">
              <a:latin typeface="Posterama" panose="020B0504020200020000" pitchFamily="34" charset="0"/>
              <a:cs typeface="Posterama" panose="020B0504020200020000" pitchFamily="34" charset="0"/>
            </a:endParaRPr>
          </a:p>
          <a:p>
            <a:pPr marL="285750" indent="-285750">
              <a:buFont typeface="Arial" panose="020B0604020202020204" pitchFamily="34" charset="0"/>
              <a:buChar char="•"/>
            </a:pPr>
            <a:r>
              <a:rPr lang="en-US" sz="2200">
                <a:latin typeface="Posterama" panose="020B0504020200020000" pitchFamily="34" charset="0"/>
                <a:cs typeface="Posterama" panose="020B0504020200020000" pitchFamily="34" charset="0"/>
              </a:rPr>
              <a:t>Wealthsimple representative on campus to answer any questions</a:t>
            </a:r>
          </a:p>
          <a:p>
            <a:endParaRPr lang="en-US"/>
          </a:p>
        </p:txBody>
      </p:sp>
      <p:sp>
        <p:nvSpPr>
          <p:cNvPr id="24" name="Rectangle 23">
            <a:extLst>
              <a:ext uri="{FF2B5EF4-FFF2-40B4-BE49-F238E27FC236}">
                <a16:creationId xmlns:a16="http://schemas.microsoft.com/office/drawing/2014/main" id="{E2C8A06A-9A75-D417-BD16-6B769747CC90}"/>
              </a:ext>
            </a:extLst>
          </p:cNvPr>
          <p:cNvSpPr/>
          <p:nvPr/>
        </p:nvSpPr>
        <p:spPr>
          <a:xfrm>
            <a:off x="487575" y="2137899"/>
            <a:ext cx="4727275" cy="304330"/>
          </a:xfrm>
          <a:prstGeom prst="rect">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ADF20AC-FBC3-47A1-634A-55D7872CA40E}"/>
              </a:ext>
            </a:extLst>
          </p:cNvPr>
          <p:cNvSpPr/>
          <p:nvPr/>
        </p:nvSpPr>
        <p:spPr>
          <a:xfrm>
            <a:off x="2367545" y="1337757"/>
            <a:ext cx="914400" cy="914400"/>
          </a:xfrm>
          <a:prstGeom prst="ellips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Marketing outline">
            <a:extLst>
              <a:ext uri="{FF2B5EF4-FFF2-40B4-BE49-F238E27FC236}">
                <a16:creationId xmlns:a16="http://schemas.microsoft.com/office/drawing/2014/main" id="{512A8DF4-E2EA-C6F8-9C5B-A0E966AAE9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426" y="1516965"/>
            <a:ext cx="591571" cy="591571"/>
          </a:xfrm>
          <a:prstGeom prst="rect">
            <a:avLst/>
          </a:prstGeom>
        </p:spPr>
      </p:pic>
      <p:grpSp>
        <p:nvGrpSpPr>
          <p:cNvPr id="28" name="Group 27">
            <a:extLst>
              <a:ext uri="{FF2B5EF4-FFF2-40B4-BE49-F238E27FC236}">
                <a16:creationId xmlns:a16="http://schemas.microsoft.com/office/drawing/2014/main" id="{01DA0125-2AB7-FAC6-4B5B-4FA6395E5AE4}"/>
              </a:ext>
            </a:extLst>
          </p:cNvPr>
          <p:cNvGrpSpPr/>
          <p:nvPr/>
        </p:nvGrpSpPr>
        <p:grpSpPr>
          <a:xfrm>
            <a:off x="206563" y="6265522"/>
            <a:ext cx="11778874" cy="711880"/>
            <a:chOff x="206563" y="6265522"/>
            <a:chExt cx="11778874" cy="711880"/>
          </a:xfrm>
        </p:grpSpPr>
        <p:graphicFrame>
          <p:nvGraphicFramePr>
            <p:cNvPr id="30" name="Diagram 29">
              <a:extLst>
                <a:ext uri="{FF2B5EF4-FFF2-40B4-BE49-F238E27FC236}">
                  <a16:creationId xmlns:a16="http://schemas.microsoft.com/office/drawing/2014/main" id="{61B49CB0-09E8-7B6E-C41E-70D6FF06B10F}"/>
                </a:ext>
              </a:extLst>
            </p:cNvPr>
            <p:cNvGraphicFramePr/>
            <p:nvPr>
              <p:extLst>
                <p:ext uri="{D42A27DB-BD31-4B8C-83A1-F6EECF244321}">
                  <p14:modId xmlns:p14="http://schemas.microsoft.com/office/powerpoint/2010/main" val="486167767"/>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1" name="TextBox 30">
              <a:extLst>
                <a:ext uri="{FF2B5EF4-FFF2-40B4-BE49-F238E27FC236}">
                  <a16:creationId xmlns:a16="http://schemas.microsoft.com/office/drawing/2014/main" id="{00191BB0-F4E2-075B-2FEC-CA086F6FB936}"/>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32" name="TextBox 31">
              <a:extLst>
                <a:ext uri="{FF2B5EF4-FFF2-40B4-BE49-F238E27FC236}">
                  <a16:creationId xmlns:a16="http://schemas.microsoft.com/office/drawing/2014/main" id="{66B7941E-600B-F6F7-14A6-106AB14716A3}"/>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33" name="TextBox 32">
              <a:extLst>
                <a:ext uri="{FF2B5EF4-FFF2-40B4-BE49-F238E27FC236}">
                  <a16:creationId xmlns:a16="http://schemas.microsoft.com/office/drawing/2014/main" id="{9E3549F1-D704-1213-50A2-96C9FC05216B}"/>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34" name="TextBox 33">
              <a:extLst>
                <a:ext uri="{FF2B5EF4-FFF2-40B4-BE49-F238E27FC236}">
                  <a16:creationId xmlns:a16="http://schemas.microsoft.com/office/drawing/2014/main" id="{FF58E856-7020-EF89-D2F6-FCD67EBF7CAA}"/>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191531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p:bldP spid="24"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A0D8-CB40-7266-3392-07ED7E650ECC}"/>
              </a:ext>
            </a:extLst>
          </p:cNvPr>
          <p:cNvSpPr>
            <a:spLocks noGrp="1"/>
          </p:cNvSpPr>
          <p:nvPr>
            <p:ph type="title"/>
          </p:nvPr>
        </p:nvSpPr>
        <p:spPr>
          <a:xfrm>
            <a:off x="9755" y="33466"/>
            <a:ext cx="10515600" cy="841618"/>
          </a:xfrm>
        </p:spPr>
        <p:txBody>
          <a:bodyPr>
            <a:normAutofit/>
          </a:bodyPr>
          <a:lstStyle/>
          <a:p>
            <a:r>
              <a:rPr lang="en-US" sz="3600">
                <a:latin typeface="Posterama" panose="020B0504020200020000" pitchFamily="34" charset="0"/>
                <a:cs typeface="Posterama" panose="020B0504020200020000" pitchFamily="34" charset="0"/>
              </a:rPr>
              <a:t>A Good Solution Follows These Criteria:</a:t>
            </a:r>
          </a:p>
        </p:txBody>
      </p:sp>
      <p:sp>
        <p:nvSpPr>
          <p:cNvPr id="4" name="Rectangle 3">
            <a:extLst>
              <a:ext uri="{FF2B5EF4-FFF2-40B4-BE49-F238E27FC236}">
                <a16:creationId xmlns:a16="http://schemas.microsoft.com/office/drawing/2014/main" id="{DCFB73D4-38A0-4FA8-6EDC-43611B0A0757}"/>
              </a:ext>
            </a:extLst>
          </p:cNvPr>
          <p:cNvSpPr/>
          <p:nvPr/>
        </p:nvSpPr>
        <p:spPr>
          <a:xfrm>
            <a:off x="-383" y="865965"/>
            <a:ext cx="12192000" cy="9602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6C2FA934-A623-D7A4-AAAB-AB36CCF7A26B}"/>
              </a:ext>
            </a:extLst>
          </p:cNvPr>
          <p:cNvSpPr/>
          <p:nvPr/>
        </p:nvSpPr>
        <p:spPr>
          <a:xfrm>
            <a:off x="1952800" y="1513321"/>
            <a:ext cx="478972" cy="417168"/>
          </a:xfrm>
          <a:prstGeom prst="hexagon">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7" name="Hexagon 6">
            <a:extLst>
              <a:ext uri="{FF2B5EF4-FFF2-40B4-BE49-F238E27FC236}">
                <a16:creationId xmlns:a16="http://schemas.microsoft.com/office/drawing/2014/main" id="{22DA7688-8AD8-BC04-E1C3-5D96191B3A3E}"/>
              </a:ext>
            </a:extLst>
          </p:cNvPr>
          <p:cNvSpPr/>
          <p:nvPr/>
        </p:nvSpPr>
        <p:spPr>
          <a:xfrm>
            <a:off x="5530966" y="1207042"/>
            <a:ext cx="478972" cy="417168"/>
          </a:xfrm>
          <a:prstGeom prst="hexagon">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8" name="Hexagon 7">
            <a:extLst>
              <a:ext uri="{FF2B5EF4-FFF2-40B4-BE49-F238E27FC236}">
                <a16:creationId xmlns:a16="http://schemas.microsoft.com/office/drawing/2014/main" id="{458109D8-1524-42AC-8AA0-216A83B4B9A8}"/>
              </a:ext>
            </a:extLst>
          </p:cNvPr>
          <p:cNvSpPr/>
          <p:nvPr/>
        </p:nvSpPr>
        <p:spPr>
          <a:xfrm>
            <a:off x="9680273" y="1479458"/>
            <a:ext cx="478972" cy="417168"/>
          </a:xfrm>
          <a:prstGeom prst="hexagon">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cxnSp>
        <p:nvCxnSpPr>
          <p:cNvPr id="10" name="Straight Connector 9">
            <a:extLst>
              <a:ext uri="{FF2B5EF4-FFF2-40B4-BE49-F238E27FC236}">
                <a16:creationId xmlns:a16="http://schemas.microsoft.com/office/drawing/2014/main" id="{A2251F76-129F-814B-C141-23764A4166E8}"/>
              </a:ext>
            </a:extLst>
          </p:cNvPr>
          <p:cNvCxnSpPr>
            <a:cxnSpLocks/>
          </p:cNvCxnSpPr>
          <p:nvPr/>
        </p:nvCxnSpPr>
        <p:spPr>
          <a:xfrm flipV="1">
            <a:off x="2191526" y="938225"/>
            <a:ext cx="0" cy="57676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8C375AD-529D-1AFA-204F-04D20C3B2B81}"/>
              </a:ext>
            </a:extLst>
          </p:cNvPr>
          <p:cNvSpPr txBox="1"/>
          <p:nvPr/>
        </p:nvSpPr>
        <p:spPr>
          <a:xfrm>
            <a:off x="1194814" y="1966976"/>
            <a:ext cx="1993423" cy="1077218"/>
          </a:xfrm>
          <a:prstGeom prst="rect">
            <a:avLst/>
          </a:prstGeom>
          <a:noFill/>
        </p:spPr>
        <p:txBody>
          <a:bodyPr wrap="square" rtlCol="0">
            <a:spAutoFit/>
          </a:bodyPr>
          <a:lstStyle/>
          <a:p>
            <a:pPr algn="ctr"/>
            <a:r>
              <a:rPr lang="en-US" sz="1600">
                <a:latin typeface="Posterama" panose="020B0504020200020000" pitchFamily="34" charset="0"/>
                <a:cs typeface="Posterama" panose="020B0504020200020000" pitchFamily="34" charset="0"/>
              </a:rPr>
              <a:t>Highlights a </a:t>
            </a:r>
            <a:r>
              <a:rPr lang="en-US" sz="1600" b="1">
                <a:latin typeface="Posterama" panose="020B0504020200020000" pitchFamily="34" charset="0"/>
                <a:cs typeface="Posterama" panose="020B0504020200020000" pitchFamily="34" charset="0"/>
              </a:rPr>
              <a:t>distinct competitive advantage</a:t>
            </a:r>
            <a:endParaRPr lang="en-US" sz="1600">
              <a:latin typeface="Posterama" panose="020B0504020200020000" pitchFamily="34" charset="0"/>
              <a:cs typeface="Posterama" panose="020B0504020200020000" pitchFamily="34" charset="0"/>
            </a:endParaRPr>
          </a:p>
        </p:txBody>
      </p:sp>
      <p:sp>
        <p:nvSpPr>
          <p:cNvPr id="12" name="TextBox 11">
            <a:extLst>
              <a:ext uri="{FF2B5EF4-FFF2-40B4-BE49-F238E27FC236}">
                <a16:creationId xmlns:a16="http://schemas.microsoft.com/office/drawing/2014/main" id="{5625A1DA-000F-206D-2B06-A87C1A1B4A27}"/>
              </a:ext>
            </a:extLst>
          </p:cNvPr>
          <p:cNvSpPr txBox="1"/>
          <p:nvPr/>
        </p:nvSpPr>
        <p:spPr>
          <a:xfrm>
            <a:off x="4651375" y="1620180"/>
            <a:ext cx="2238153" cy="1077218"/>
          </a:xfrm>
          <a:prstGeom prst="rect">
            <a:avLst/>
          </a:prstGeom>
          <a:noFill/>
        </p:spPr>
        <p:txBody>
          <a:bodyPr wrap="square" rtlCol="0">
            <a:spAutoFit/>
          </a:bodyPr>
          <a:lstStyle/>
          <a:p>
            <a:pPr algn="ctr"/>
            <a:r>
              <a:rPr lang="en-US" sz="1600">
                <a:latin typeface="Posterama" panose="020B0504020200020000" pitchFamily="34" charset="0"/>
                <a:cs typeface="Posterama" panose="020B0504020200020000" pitchFamily="34" charset="0"/>
              </a:rPr>
              <a:t>Encourages </a:t>
            </a:r>
            <a:r>
              <a:rPr lang="en-US" sz="1600" b="1">
                <a:latin typeface="Posterama" panose="020B0504020200020000" pitchFamily="34" charset="0"/>
                <a:cs typeface="Posterama" panose="020B0504020200020000" pitchFamily="34" charset="0"/>
              </a:rPr>
              <a:t>consistent engagement</a:t>
            </a:r>
            <a:r>
              <a:rPr lang="en-US" sz="1600">
                <a:latin typeface="Posterama" panose="020B0504020200020000" pitchFamily="34" charset="0"/>
                <a:cs typeface="Posterama" panose="020B0504020200020000" pitchFamily="34" charset="0"/>
              </a:rPr>
              <a:t> with range of WS products</a:t>
            </a:r>
          </a:p>
        </p:txBody>
      </p:sp>
      <p:sp>
        <p:nvSpPr>
          <p:cNvPr id="13" name="TextBox 12">
            <a:extLst>
              <a:ext uri="{FF2B5EF4-FFF2-40B4-BE49-F238E27FC236}">
                <a16:creationId xmlns:a16="http://schemas.microsoft.com/office/drawing/2014/main" id="{7F36CE49-6BF6-828B-DED8-30EB90290354}"/>
              </a:ext>
            </a:extLst>
          </p:cNvPr>
          <p:cNvSpPr txBox="1"/>
          <p:nvPr/>
        </p:nvSpPr>
        <p:spPr>
          <a:xfrm>
            <a:off x="8859296" y="1945570"/>
            <a:ext cx="1990228" cy="1077218"/>
          </a:xfrm>
          <a:prstGeom prst="rect">
            <a:avLst/>
          </a:prstGeom>
          <a:noFill/>
        </p:spPr>
        <p:txBody>
          <a:bodyPr wrap="square" rtlCol="0">
            <a:spAutoFit/>
          </a:bodyPr>
          <a:lstStyle/>
          <a:p>
            <a:pPr algn="ctr"/>
            <a:r>
              <a:rPr lang="en-US" sz="1600">
                <a:latin typeface="Posterama" panose="020B0504020200020000" pitchFamily="34" charset="0"/>
                <a:cs typeface="Posterama" panose="020B0504020200020000" pitchFamily="34" charset="0"/>
              </a:rPr>
              <a:t>Identify ways to </a:t>
            </a:r>
            <a:r>
              <a:rPr lang="en-US" sz="1600" b="1">
                <a:latin typeface="Posterama" panose="020B0504020200020000" pitchFamily="34" charset="0"/>
                <a:cs typeface="Posterama" panose="020B0504020200020000" pitchFamily="34" charset="0"/>
              </a:rPr>
              <a:t>help Gen Z make better financial choices</a:t>
            </a:r>
            <a:endParaRPr lang="en-US" sz="1600">
              <a:latin typeface="Posterama" panose="020B0504020200020000" pitchFamily="34" charset="0"/>
              <a:cs typeface="Posterama" panose="020B0504020200020000" pitchFamily="34" charset="0"/>
            </a:endParaRPr>
          </a:p>
        </p:txBody>
      </p:sp>
      <p:cxnSp>
        <p:nvCxnSpPr>
          <p:cNvPr id="18" name="Straight Connector 17">
            <a:extLst>
              <a:ext uri="{FF2B5EF4-FFF2-40B4-BE49-F238E27FC236}">
                <a16:creationId xmlns:a16="http://schemas.microsoft.com/office/drawing/2014/main" id="{87557B37-8F82-6892-CCB8-5AC6A941F91A}"/>
              </a:ext>
            </a:extLst>
          </p:cNvPr>
          <p:cNvCxnSpPr>
            <a:cxnSpLocks/>
          </p:cNvCxnSpPr>
          <p:nvPr/>
        </p:nvCxnSpPr>
        <p:spPr>
          <a:xfrm flipV="1">
            <a:off x="5770452" y="947687"/>
            <a:ext cx="0" cy="2473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9A06BA5-7CD5-6B0E-EA10-CB24AE21507D}"/>
              </a:ext>
            </a:extLst>
          </p:cNvPr>
          <p:cNvCxnSpPr>
            <a:cxnSpLocks/>
          </p:cNvCxnSpPr>
          <p:nvPr/>
        </p:nvCxnSpPr>
        <p:spPr>
          <a:xfrm flipV="1">
            <a:off x="9919759" y="935161"/>
            <a:ext cx="0" cy="54429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59122A2E-EB3F-14B7-AF95-152C65953C7F}"/>
              </a:ext>
            </a:extLst>
          </p:cNvPr>
          <p:cNvSpPr/>
          <p:nvPr/>
        </p:nvSpPr>
        <p:spPr>
          <a:xfrm>
            <a:off x="1473862" y="3767627"/>
            <a:ext cx="2106426" cy="525907"/>
          </a:xfrm>
          <a:prstGeom prst="roundRect">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osterama" panose="020B0504020200020000" pitchFamily="34" charset="0"/>
                <a:cs typeface="Posterama" panose="020B0504020200020000" pitchFamily="34" charset="0"/>
              </a:rPr>
              <a:t>Immediate Issue</a:t>
            </a:r>
          </a:p>
        </p:txBody>
      </p:sp>
      <p:sp>
        <p:nvSpPr>
          <p:cNvPr id="41" name="Triangle 40">
            <a:extLst>
              <a:ext uri="{FF2B5EF4-FFF2-40B4-BE49-F238E27FC236}">
                <a16:creationId xmlns:a16="http://schemas.microsoft.com/office/drawing/2014/main" id="{E7E7FE4D-5E17-8494-B79A-BE843DA32027}"/>
              </a:ext>
            </a:extLst>
          </p:cNvPr>
          <p:cNvSpPr/>
          <p:nvPr/>
        </p:nvSpPr>
        <p:spPr>
          <a:xfrm rot="10800000">
            <a:off x="2298475" y="4123350"/>
            <a:ext cx="476547" cy="340367"/>
          </a:xfrm>
          <a:prstGeom prst="triangl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CF0D823-C343-56DB-B55E-514C7AD27A02}"/>
              </a:ext>
            </a:extLst>
          </p:cNvPr>
          <p:cNvSpPr/>
          <p:nvPr/>
        </p:nvSpPr>
        <p:spPr>
          <a:xfrm>
            <a:off x="-383" y="3289246"/>
            <a:ext cx="12192000" cy="9602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C448E003-79CB-B3CD-CB2C-26AF7BBC3310}"/>
              </a:ext>
            </a:extLst>
          </p:cNvPr>
          <p:cNvSpPr/>
          <p:nvPr/>
        </p:nvSpPr>
        <p:spPr>
          <a:xfrm>
            <a:off x="5511628" y="3776721"/>
            <a:ext cx="5749539" cy="525907"/>
          </a:xfrm>
          <a:prstGeom prst="roundRect">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osterama" panose="020B0504020200020000" pitchFamily="34" charset="0"/>
                <a:cs typeface="Posterama" panose="020B0504020200020000" pitchFamily="34" charset="0"/>
              </a:rPr>
              <a:t>Underlying Issues </a:t>
            </a:r>
          </a:p>
        </p:txBody>
      </p:sp>
      <p:sp>
        <p:nvSpPr>
          <p:cNvPr id="46" name="Triangle 45">
            <a:extLst>
              <a:ext uri="{FF2B5EF4-FFF2-40B4-BE49-F238E27FC236}">
                <a16:creationId xmlns:a16="http://schemas.microsoft.com/office/drawing/2014/main" id="{4CD04CE7-0555-A36D-927A-CE09D099607A}"/>
              </a:ext>
            </a:extLst>
          </p:cNvPr>
          <p:cNvSpPr/>
          <p:nvPr/>
        </p:nvSpPr>
        <p:spPr>
          <a:xfrm rot="10800000">
            <a:off x="8300220" y="4289757"/>
            <a:ext cx="276329" cy="170183"/>
          </a:xfrm>
          <a:prstGeom prst="triangl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7B26DA3-A19B-912A-5800-B1D63EBB560F}"/>
              </a:ext>
            </a:extLst>
          </p:cNvPr>
          <p:cNvSpPr/>
          <p:nvPr/>
        </p:nvSpPr>
        <p:spPr>
          <a:xfrm>
            <a:off x="5452504" y="4523183"/>
            <a:ext cx="5874265" cy="341789"/>
          </a:xfrm>
          <a:prstGeom prst="rect">
            <a:avLst/>
          </a:prstGeom>
          <a:solidFill>
            <a:srgbClr val="89BDAE">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a:solidFill>
                  <a:schemeClr val="tx1"/>
                </a:solidFill>
                <a:latin typeface="Posterama" panose="020B0504020200020000" pitchFamily="34" charset="0"/>
                <a:cs typeface="Posterama" panose="020B0504020200020000" pitchFamily="34" charset="0"/>
              </a:rPr>
              <a:t>Customer Acquisition is </a:t>
            </a:r>
            <a:r>
              <a:rPr lang="en-CA" sz="1800" b="1">
                <a:solidFill>
                  <a:schemeClr val="tx1"/>
                </a:solidFill>
                <a:latin typeface="Posterama" panose="020B0504020200020000" pitchFamily="34" charset="0"/>
                <a:cs typeface="Posterama" panose="020B0504020200020000" pitchFamily="34" charset="0"/>
              </a:rPr>
              <a:t>too</a:t>
            </a:r>
            <a:r>
              <a:rPr lang="en-CA" sz="1800">
                <a:solidFill>
                  <a:schemeClr val="tx1"/>
                </a:solidFill>
                <a:latin typeface="Posterama" panose="020B0504020200020000" pitchFamily="34" charset="0"/>
                <a:cs typeface="Posterama" panose="020B0504020200020000" pitchFamily="34" charset="0"/>
              </a:rPr>
              <a:t> </a:t>
            </a:r>
            <a:r>
              <a:rPr lang="en-CA" sz="1800" b="1">
                <a:solidFill>
                  <a:schemeClr val="tx1"/>
                </a:solidFill>
                <a:latin typeface="Posterama" panose="020B0504020200020000" pitchFamily="34" charset="0"/>
                <a:cs typeface="Posterama" panose="020B0504020200020000" pitchFamily="34" charset="0"/>
              </a:rPr>
              <a:t>high</a:t>
            </a:r>
          </a:p>
        </p:txBody>
      </p:sp>
      <p:sp>
        <p:nvSpPr>
          <p:cNvPr id="49" name="Rectangle 48">
            <a:extLst>
              <a:ext uri="{FF2B5EF4-FFF2-40B4-BE49-F238E27FC236}">
                <a16:creationId xmlns:a16="http://schemas.microsoft.com/office/drawing/2014/main" id="{0FC638F0-DDE0-BC6E-763F-2AA54760375C}"/>
              </a:ext>
            </a:extLst>
          </p:cNvPr>
          <p:cNvSpPr/>
          <p:nvPr/>
        </p:nvSpPr>
        <p:spPr>
          <a:xfrm>
            <a:off x="5452504" y="4984650"/>
            <a:ext cx="5874265" cy="341789"/>
          </a:xfrm>
          <a:prstGeom prst="rect">
            <a:avLst/>
          </a:prstGeom>
          <a:solidFill>
            <a:srgbClr val="89BDAE">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b="1">
                <a:solidFill>
                  <a:schemeClr val="tx1"/>
                </a:solidFill>
                <a:latin typeface="Posterama" panose="020B0504020200020000" pitchFamily="34" charset="0"/>
                <a:cs typeface="Posterama" panose="020B0504020200020000" pitchFamily="34" charset="0"/>
              </a:rPr>
              <a:t>HIGH </a:t>
            </a:r>
            <a:r>
              <a:rPr lang="en-CA" sz="1800">
                <a:solidFill>
                  <a:schemeClr val="tx1"/>
                </a:solidFill>
                <a:latin typeface="Posterama" panose="020B0504020200020000" pitchFamily="34" charset="0"/>
                <a:cs typeface="Posterama" panose="020B0504020200020000" pitchFamily="34" charset="0"/>
              </a:rPr>
              <a:t>Customer Propensity To Switch</a:t>
            </a:r>
          </a:p>
        </p:txBody>
      </p:sp>
      <p:sp>
        <p:nvSpPr>
          <p:cNvPr id="50" name="Rectangle 49">
            <a:extLst>
              <a:ext uri="{FF2B5EF4-FFF2-40B4-BE49-F238E27FC236}">
                <a16:creationId xmlns:a16="http://schemas.microsoft.com/office/drawing/2014/main" id="{C8D0D031-851B-5440-6F89-21051E50BFA1}"/>
              </a:ext>
            </a:extLst>
          </p:cNvPr>
          <p:cNvSpPr/>
          <p:nvPr/>
        </p:nvSpPr>
        <p:spPr>
          <a:xfrm>
            <a:off x="5452504" y="5440540"/>
            <a:ext cx="5874265" cy="341789"/>
          </a:xfrm>
          <a:prstGeom prst="rect">
            <a:avLst/>
          </a:prstGeom>
          <a:solidFill>
            <a:srgbClr val="89BDAE">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latin typeface="Posterama" panose="020B0504020200020000" pitchFamily="34" charset="0"/>
                <a:cs typeface="Posterama" panose="020B0504020200020000" pitchFamily="34" charset="0"/>
              </a:rPr>
              <a:t>Lack of trust </a:t>
            </a:r>
            <a:r>
              <a:rPr lang="en-US" b="1">
                <a:solidFill>
                  <a:schemeClr val="tx1"/>
                </a:solidFill>
                <a:latin typeface="Posterama" panose="020B0504020200020000" pitchFamily="34" charset="0"/>
                <a:cs typeface="Posterama" panose="020B0504020200020000" pitchFamily="34" charset="0"/>
              </a:rPr>
              <a:t>- </a:t>
            </a:r>
            <a:r>
              <a:rPr lang="en-US">
                <a:solidFill>
                  <a:schemeClr val="tx1"/>
                </a:solidFill>
                <a:latin typeface="Posterama" panose="020B0504020200020000" pitchFamily="34" charset="0"/>
                <a:cs typeface="Posterama" panose="020B0504020200020000" pitchFamily="34" charset="0"/>
              </a:rPr>
              <a:t>hesitancy to share financial access</a:t>
            </a:r>
            <a:endParaRPr lang="en-CA">
              <a:solidFill>
                <a:schemeClr val="tx1"/>
              </a:solidFill>
              <a:latin typeface="Posterama" panose="020B0504020200020000" pitchFamily="34" charset="0"/>
              <a:cs typeface="Posterama" panose="020B0504020200020000" pitchFamily="34" charset="0"/>
            </a:endParaRPr>
          </a:p>
        </p:txBody>
      </p:sp>
      <p:sp>
        <p:nvSpPr>
          <p:cNvPr id="51" name="Rectangle 50">
            <a:extLst>
              <a:ext uri="{FF2B5EF4-FFF2-40B4-BE49-F238E27FC236}">
                <a16:creationId xmlns:a16="http://schemas.microsoft.com/office/drawing/2014/main" id="{BE634E48-A908-78F7-A2D1-72581B329249}"/>
              </a:ext>
            </a:extLst>
          </p:cNvPr>
          <p:cNvSpPr/>
          <p:nvPr/>
        </p:nvSpPr>
        <p:spPr>
          <a:xfrm>
            <a:off x="759878" y="4523183"/>
            <a:ext cx="3534394" cy="677371"/>
          </a:xfrm>
          <a:prstGeom prst="rect">
            <a:avLst/>
          </a:prstGeom>
          <a:solidFill>
            <a:srgbClr val="FFD87F">
              <a:alpha val="1587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latin typeface="Posterama" panose="020B0504020200020000" pitchFamily="34" charset="0"/>
                <a:cs typeface="Posterama" panose="020B0504020200020000" pitchFamily="34" charset="0"/>
              </a:rPr>
              <a:t>Convincing consumers to </a:t>
            </a:r>
            <a:r>
              <a:rPr lang="en-US" b="1">
                <a:solidFill>
                  <a:schemeClr val="tx1"/>
                </a:solidFill>
                <a:latin typeface="Posterama" panose="020B0504020200020000" pitchFamily="34" charset="0"/>
                <a:cs typeface="Posterama" panose="020B0504020200020000" pitchFamily="34" charset="0"/>
              </a:rPr>
              <a:t>adopt range </a:t>
            </a:r>
            <a:r>
              <a:rPr lang="en-US">
                <a:solidFill>
                  <a:schemeClr val="tx1"/>
                </a:solidFill>
                <a:latin typeface="Posterama" panose="020B0504020200020000" pitchFamily="34" charset="0"/>
                <a:cs typeface="Posterama" panose="020B0504020200020000" pitchFamily="34" charset="0"/>
              </a:rPr>
              <a:t>of WS products </a:t>
            </a:r>
          </a:p>
        </p:txBody>
      </p:sp>
      <p:sp>
        <p:nvSpPr>
          <p:cNvPr id="52" name="Rectangle 51">
            <a:extLst>
              <a:ext uri="{FF2B5EF4-FFF2-40B4-BE49-F238E27FC236}">
                <a16:creationId xmlns:a16="http://schemas.microsoft.com/office/drawing/2014/main" id="{713A9413-E240-057E-B067-D8167877D9A8}"/>
              </a:ext>
            </a:extLst>
          </p:cNvPr>
          <p:cNvSpPr/>
          <p:nvPr/>
        </p:nvSpPr>
        <p:spPr>
          <a:xfrm>
            <a:off x="759878" y="5370737"/>
            <a:ext cx="3534394" cy="341790"/>
          </a:xfrm>
          <a:prstGeom prst="rect">
            <a:avLst/>
          </a:prstGeom>
          <a:solidFill>
            <a:srgbClr val="FFD87F">
              <a:alpha val="1587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osterama" panose="020B0504020200020000" pitchFamily="34" charset="0"/>
                <a:cs typeface="Posterama" panose="020B0504020200020000" pitchFamily="34" charset="0"/>
              </a:rPr>
              <a:t>Consistent </a:t>
            </a:r>
            <a:r>
              <a:rPr lang="en-US" b="1">
                <a:solidFill>
                  <a:schemeClr val="tx1"/>
                </a:solidFill>
                <a:latin typeface="Posterama" panose="020B0504020200020000" pitchFamily="34" charset="0"/>
                <a:cs typeface="Posterama" panose="020B0504020200020000" pitchFamily="34" charset="0"/>
              </a:rPr>
              <a:t>engagement</a:t>
            </a:r>
            <a:r>
              <a:rPr lang="en-US">
                <a:solidFill>
                  <a:schemeClr val="tx1"/>
                </a:solidFill>
                <a:latin typeface="Posterama" panose="020B0504020200020000" pitchFamily="34" charset="0"/>
                <a:cs typeface="Posterama" panose="020B0504020200020000" pitchFamily="34" charset="0"/>
              </a:rPr>
              <a:t> </a:t>
            </a:r>
          </a:p>
        </p:txBody>
      </p:sp>
      <p:sp>
        <p:nvSpPr>
          <p:cNvPr id="3" name="Rectangle 2">
            <a:extLst>
              <a:ext uri="{FF2B5EF4-FFF2-40B4-BE49-F238E27FC236}">
                <a16:creationId xmlns:a16="http://schemas.microsoft.com/office/drawing/2014/main" id="{C18CE356-7930-F630-E71B-C035FAA8A93E}"/>
              </a:ext>
            </a:extLst>
          </p:cNvPr>
          <p:cNvSpPr/>
          <p:nvPr/>
        </p:nvSpPr>
        <p:spPr>
          <a:xfrm>
            <a:off x="-12759" y="3401152"/>
            <a:ext cx="12192000" cy="345684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 name="Group 14">
            <a:extLst>
              <a:ext uri="{FF2B5EF4-FFF2-40B4-BE49-F238E27FC236}">
                <a16:creationId xmlns:a16="http://schemas.microsoft.com/office/drawing/2014/main" id="{81F8D106-663E-4DFA-1C97-111B86BA61B2}"/>
              </a:ext>
            </a:extLst>
          </p:cNvPr>
          <p:cNvGrpSpPr/>
          <p:nvPr/>
        </p:nvGrpSpPr>
        <p:grpSpPr>
          <a:xfrm>
            <a:off x="206563" y="6265522"/>
            <a:ext cx="11778874" cy="711880"/>
            <a:chOff x="206563" y="6265522"/>
            <a:chExt cx="11778874" cy="711880"/>
          </a:xfrm>
        </p:grpSpPr>
        <p:graphicFrame>
          <p:nvGraphicFramePr>
            <p:cNvPr id="16" name="Diagram 15">
              <a:extLst>
                <a:ext uri="{FF2B5EF4-FFF2-40B4-BE49-F238E27FC236}">
                  <a16:creationId xmlns:a16="http://schemas.microsoft.com/office/drawing/2014/main" id="{D2F05046-EF9D-524A-DEEC-6EC6F54D89C7}"/>
                </a:ext>
              </a:extLst>
            </p:cNvPr>
            <p:cNvGraphicFramePr/>
            <p:nvPr>
              <p:extLst>
                <p:ext uri="{D42A27DB-BD31-4B8C-83A1-F6EECF244321}">
                  <p14:modId xmlns:p14="http://schemas.microsoft.com/office/powerpoint/2010/main" val="486167767"/>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E19C982-C641-019C-34E4-FE23F4BFF214}"/>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20" name="TextBox 19">
              <a:extLst>
                <a:ext uri="{FF2B5EF4-FFF2-40B4-BE49-F238E27FC236}">
                  <a16:creationId xmlns:a16="http://schemas.microsoft.com/office/drawing/2014/main" id="{7EDA393D-777B-AB51-0129-706E48D8A6FE}"/>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22" name="TextBox 21">
              <a:extLst>
                <a:ext uri="{FF2B5EF4-FFF2-40B4-BE49-F238E27FC236}">
                  <a16:creationId xmlns:a16="http://schemas.microsoft.com/office/drawing/2014/main" id="{0BAE1D4E-8BF7-F87C-AA46-8EC44A189BB1}"/>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23" name="TextBox 22">
              <a:extLst>
                <a:ext uri="{FF2B5EF4-FFF2-40B4-BE49-F238E27FC236}">
                  <a16:creationId xmlns:a16="http://schemas.microsoft.com/office/drawing/2014/main" id="{172E85E5-9491-21F1-91B5-7BFEC2561A4B}"/>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298400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A0D8-CB40-7266-3392-07ED7E650ECC}"/>
              </a:ext>
            </a:extLst>
          </p:cNvPr>
          <p:cNvSpPr>
            <a:spLocks noGrp="1"/>
          </p:cNvSpPr>
          <p:nvPr>
            <p:ph type="title"/>
          </p:nvPr>
        </p:nvSpPr>
        <p:spPr>
          <a:xfrm>
            <a:off x="9755" y="33466"/>
            <a:ext cx="10515600" cy="841618"/>
          </a:xfrm>
        </p:spPr>
        <p:txBody>
          <a:bodyPr>
            <a:normAutofit/>
          </a:bodyPr>
          <a:lstStyle/>
          <a:p>
            <a:r>
              <a:rPr lang="en-US" sz="3600">
                <a:latin typeface="Posterama" panose="020B0504020200020000" pitchFamily="34" charset="0"/>
                <a:cs typeface="Posterama" panose="020B0504020200020000" pitchFamily="34" charset="0"/>
              </a:rPr>
              <a:t>A Good Solution Follows These Criteria:</a:t>
            </a:r>
          </a:p>
        </p:txBody>
      </p:sp>
      <p:sp>
        <p:nvSpPr>
          <p:cNvPr id="4" name="Rectangle 3">
            <a:extLst>
              <a:ext uri="{FF2B5EF4-FFF2-40B4-BE49-F238E27FC236}">
                <a16:creationId xmlns:a16="http://schemas.microsoft.com/office/drawing/2014/main" id="{DCFB73D4-38A0-4FA8-6EDC-43611B0A0757}"/>
              </a:ext>
            </a:extLst>
          </p:cNvPr>
          <p:cNvSpPr/>
          <p:nvPr/>
        </p:nvSpPr>
        <p:spPr>
          <a:xfrm>
            <a:off x="-383" y="865965"/>
            <a:ext cx="12192000" cy="9602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6C2FA934-A623-D7A4-AAAB-AB36CCF7A26B}"/>
              </a:ext>
            </a:extLst>
          </p:cNvPr>
          <p:cNvSpPr/>
          <p:nvPr/>
        </p:nvSpPr>
        <p:spPr>
          <a:xfrm>
            <a:off x="1952800" y="1513321"/>
            <a:ext cx="478972" cy="417168"/>
          </a:xfrm>
          <a:prstGeom prst="hexagon">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7" name="Hexagon 6">
            <a:extLst>
              <a:ext uri="{FF2B5EF4-FFF2-40B4-BE49-F238E27FC236}">
                <a16:creationId xmlns:a16="http://schemas.microsoft.com/office/drawing/2014/main" id="{22DA7688-8AD8-BC04-E1C3-5D96191B3A3E}"/>
              </a:ext>
            </a:extLst>
          </p:cNvPr>
          <p:cNvSpPr/>
          <p:nvPr/>
        </p:nvSpPr>
        <p:spPr>
          <a:xfrm>
            <a:off x="5530966" y="1207042"/>
            <a:ext cx="478972" cy="417168"/>
          </a:xfrm>
          <a:prstGeom prst="hexagon">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8" name="Hexagon 7">
            <a:extLst>
              <a:ext uri="{FF2B5EF4-FFF2-40B4-BE49-F238E27FC236}">
                <a16:creationId xmlns:a16="http://schemas.microsoft.com/office/drawing/2014/main" id="{458109D8-1524-42AC-8AA0-216A83B4B9A8}"/>
              </a:ext>
            </a:extLst>
          </p:cNvPr>
          <p:cNvSpPr/>
          <p:nvPr/>
        </p:nvSpPr>
        <p:spPr>
          <a:xfrm>
            <a:off x="9680273" y="1479458"/>
            <a:ext cx="478972" cy="417168"/>
          </a:xfrm>
          <a:prstGeom prst="hexagon">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cxnSp>
        <p:nvCxnSpPr>
          <p:cNvPr id="10" name="Straight Connector 9">
            <a:extLst>
              <a:ext uri="{FF2B5EF4-FFF2-40B4-BE49-F238E27FC236}">
                <a16:creationId xmlns:a16="http://schemas.microsoft.com/office/drawing/2014/main" id="{A2251F76-129F-814B-C141-23764A4166E8}"/>
              </a:ext>
            </a:extLst>
          </p:cNvPr>
          <p:cNvCxnSpPr>
            <a:cxnSpLocks/>
          </p:cNvCxnSpPr>
          <p:nvPr/>
        </p:nvCxnSpPr>
        <p:spPr>
          <a:xfrm flipV="1">
            <a:off x="2191526" y="938225"/>
            <a:ext cx="0" cy="57676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8C375AD-529D-1AFA-204F-04D20C3B2B81}"/>
              </a:ext>
            </a:extLst>
          </p:cNvPr>
          <p:cNvSpPr txBox="1"/>
          <p:nvPr/>
        </p:nvSpPr>
        <p:spPr>
          <a:xfrm>
            <a:off x="1194814" y="1966976"/>
            <a:ext cx="1993423" cy="1077218"/>
          </a:xfrm>
          <a:prstGeom prst="rect">
            <a:avLst/>
          </a:prstGeom>
          <a:noFill/>
        </p:spPr>
        <p:txBody>
          <a:bodyPr wrap="square" rtlCol="0">
            <a:spAutoFit/>
          </a:bodyPr>
          <a:lstStyle/>
          <a:p>
            <a:pPr algn="ctr"/>
            <a:r>
              <a:rPr lang="en-US" sz="1600">
                <a:latin typeface="Posterama" panose="020B0504020200020000" pitchFamily="34" charset="0"/>
                <a:cs typeface="Posterama" panose="020B0504020200020000" pitchFamily="34" charset="0"/>
              </a:rPr>
              <a:t>Highlights a </a:t>
            </a:r>
            <a:r>
              <a:rPr lang="en-US" sz="1600" b="1">
                <a:latin typeface="Posterama" panose="020B0504020200020000" pitchFamily="34" charset="0"/>
                <a:cs typeface="Posterama" panose="020B0504020200020000" pitchFamily="34" charset="0"/>
              </a:rPr>
              <a:t>distinct competitive advantage</a:t>
            </a:r>
            <a:endParaRPr lang="en-US" sz="1600">
              <a:latin typeface="Posterama" panose="020B0504020200020000" pitchFamily="34" charset="0"/>
              <a:cs typeface="Posterama" panose="020B0504020200020000" pitchFamily="34" charset="0"/>
            </a:endParaRPr>
          </a:p>
        </p:txBody>
      </p:sp>
      <p:sp>
        <p:nvSpPr>
          <p:cNvPr id="12" name="TextBox 11">
            <a:extLst>
              <a:ext uri="{FF2B5EF4-FFF2-40B4-BE49-F238E27FC236}">
                <a16:creationId xmlns:a16="http://schemas.microsoft.com/office/drawing/2014/main" id="{5625A1DA-000F-206D-2B06-A87C1A1B4A27}"/>
              </a:ext>
            </a:extLst>
          </p:cNvPr>
          <p:cNvSpPr txBox="1"/>
          <p:nvPr/>
        </p:nvSpPr>
        <p:spPr>
          <a:xfrm>
            <a:off x="4651375" y="1620180"/>
            <a:ext cx="2238153" cy="1077218"/>
          </a:xfrm>
          <a:prstGeom prst="rect">
            <a:avLst/>
          </a:prstGeom>
          <a:noFill/>
        </p:spPr>
        <p:txBody>
          <a:bodyPr wrap="square" rtlCol="0">
            <a:spAutoFit/>
          </a:bodyPr>
          <a:lstStyle/>
          <a:p>
            <a:pPr algn="ctr"/>
            <a:r>
              <a:rPr lang="en-US" sz="1600">
                <a:latin typeface="Posterama" panose="020B0504020200020000" pitchFamily="34" charset="0"/>
                <a:cs typeface="Posterama" panose="020B0504020200020000" pitchFamily="34" charset="0"/>
              </a:rPr>
              <a:t>Encourages </a:t>
            </a:r>
            <a:r>
              <a:rPr lang="en-US" sz="1600" b="1">
                <a:latin typeface="Posterama" panose="020B0504020200020000" pitchFamily="34" charset="0"/>
                <a:cs typeface="Posterama" panose="020B0504020200020000" pitchFamily="34" charset="0"/>
              </a:rPr>
              <a:t>consistent engagement</a:t>
            </a:r>
            <a:r>
              <a:rPr lang="en-US" sz="1600">
                <a:latin typeface="Posterama" panose="020B0504020200020000" pitchFamily="34" charset="0"/>
                <a:cs typeface="Posterama" panose="020B0504020200020000" pitchFamily="34" charset="0"/>
              </a:rPr>
              <a:t> with range of WS products</a:t>
            </a:r>
          </a:p>
        </p:txBody>
      </p:sp>
      <p:sp>
        <p:nvSpPr>
          <p:cNvPr id="13" name="TextBox 12">
            <a:extLst>
              <a:ext uri="{FF2B5EF4-FFF2-40B4-BE49-F238E27FC236}">
                <a16:creationId xmlns:a16="http://schemas.microsoft.com/office/drawing/2014/main" id="{7F36CE49-6BF6-828B-DED8-30EB90290354}"/>
              </a:ext>
            </a:extLst>
          </p:cNvPr>
          <p:cNvSpPr txBox="1"/>
          <p:nvPr/>
        </p:nvSpPr>
        <p:spPr>
          <a:xfrm>
            <a:off x="8859296" y="1945570"/>
            <a:ext cx="1990228" cy="1077218"/>
          </a:xfrm>
          <a:prstGeom prst="rect">
            <a:avLst/>
          </a:prstGeom>
          <a:noFill/>
        </p:spPr>
        <p:txBody>
          <a:bodyPr wrap="square" rtlCol="0">
            <a:spAutoFit/>
          </a:bodyPr>
          <a:lstStyle/>
          <a:p>
            <a:pPr algn="ctr"/>
            <a:r>
              <a:rPr lang="en-US" sz="1600">
                <a:latin typeface="Posterama" panose="020B0504020200020000" pitchFamily="34" charset="0"/>
                <a:cs typeface="Posterama" panose="020B0504020200020000" pitchFamily="34" charset="0"/>
              </a:rPr>
              <a:t>Identify ways to </a:t>
            </a:r>
            <a:r>
              <a:rPr lang="en-US" sz="1600" b="1">
                <a:latin typeface="Posterama" panose="020B0504020200020000" pitchFamily="34" charset="0"/>
                <a:cs typeface="Posterama" panose="020B0504020200020000" pitchFamily="34" charset="0"/>
              </a:rPr>
              <a:t>help Gen Z make better financial choices</a:t>
            </a:r>
            <a:endParaRPr lang="en-US" sz="1600">
              <a:latin typeface="Posterama" panose="020B0504020200020000" pitchFamily="34" charset="0"/>
              <a:cs typeface="Posterama" panose="020B0504020200020000" pitchFamily="34" charset="0"/>
            </a:endParaRPr>
          </a:p>
        </p:txBody>
      </p:sp>
      <p:cxnSp>
        <p:nvCxnSpPr>
          <p:cNvPr id="18" name="Straight Connector 17">
            <a:extLst>
              <a:ext uri="{FF2B5EF4-FFF2-40B4-BE49-F238E27FC236}">
                <a16:creationId xmlns:a16="http://schemas.microsoft.com/office/drawing/2014/main" id="{87557B37-8F82-6892-CCB8-5AC6A941F91A}"/>
              </a:ext>
            </a:extLst>
          </p:cNvPr>
          <p:cNvCxnSpPr>
            <a:cxnSpLocks/>
          </p:cNvCxnSpPr>
          <p:nvPr/>
        </p:nvCxnSpPr>
        <p:spPr>
          <a:xfrm flipV="1">
            <a:off x="5770452" y="947687"/>
            <a:ext cx="0" cy="2473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9A06BA5-7CD5-6B0E-EA10-CB24AE21507D}"/>
              </a:ext>
            </a:extLst>
          </p:cNvPr>
          <p:cNvCxnSpPr>
            <a:cxnSpLocks/>
          </p:cNvCxnSpPr>
          <p:nvPr/>
        </p:nvCxnSpPr>
        <p:spPr>
          <a:xfrm flipV="1">
            <a:off x="9919759" y="935161"/>
            <a:ext cx="0" cy="54429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59122A2E-EB3F-14B7-AF95-152C65953C7F}"/>
              </a:ext>
            </a:extLst>
          </p:cNvPr>
          <p:cNvSpPr/>
          <p:nvPr/>
        </p:nvSpPr>
        <p:spPr>
          <a:xfrm>
            <a:off x="1473862" y="3767627"/>
            <a:ext cx="2106426" cy="525907"/>
          </a:xfrm>
          <a:prstGeom prst="roundRect">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osterama" panose="020B0504020200020000" pitchFamily="34" charset="0"/>
                <a:cs typeface="Posterama" panose="020B0504020200020000" pitchFamily="34" charset="0"/>
              </a:rPr>
              <a:t>Immediate Issue</a:t>
            </a:r>
          </a:p>
        </p:txBody>
      </p:sp>
      <p:sp>
        <p:nvSpPr>
          <p:cNvPr id="41" name="Triangle 40">
            <a:extLst>
              <a:ext uri="{FF2B5EF4-FFF2-40B4-BE49-F238E27FC236}">
                <a16:creationId xmlns:a16="http://schemas.microsoft.com/office/drawing/2014/main" id="{E7E7FE4D-5E17-8494-B79A-BE843DA32027}"/>
              </a:ext>
            </a:extLst>
          </p:cNvPr>
          <p:cNvSpPr/>
          <p:nvPr/>
        </p:nvSpPr>
        <p:spPr>
          <a:xfrm rot="10800000">
            <a:off x="2298475" y="4123350"/>
            <a:ext cx="476547" cy="340367"/>
          </a:xfrm>
          <a:prstGeom prst="triangle">
            <a:avLst/>
          </a:prstGeom>
          <a:solidFill>
            <a:srgbClr val="FFD87F"/>
          </a:solidFill>
          <a:ln>
            <a:solidFill>
              <a:srgbClr val="FFD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CF0D823-C343-56DB-B55E-514C7AD27A02}"/>
              </a:ext>
            </a:extLst>
          </p:cNvPr>
          <p:cNvSpPr/>
          <p:nvPr/>
        </p:nvSpPr>
        <p:spPr>
          <a:xfrm>
            <a:off x="-383" y="3289246"/>
            <a:ext cx="12192000" cy="9602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C448E003-79CB-B3CD-CB2C-26AF7BBC3310}"/>
              </a:ext>
            </a:extLst>
          </p:cNvPr>
          <p:cNvSpPr/>
          <p:nvPr/>
        </p:nvSpPr>
        <p:spPr>
          <a:xfrm>
            <a:off x="5511628" y="3776721"/>
            <a:ext cx="5749539" cy="525907"/>
          </a:xfrm>
          <a:prstGeom prst="roundRect">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osterama" panose="020B0504020200020000" pitchFamily="34" charset="0"/>
                <a:cs typeface="Posterama" panose="020B0504020200020000" pitchFamily="34" charset="0"/>
              </a:rPr>
              <a:t>Underlying Issues </a:t>
            </a:r>
          </a:p>
        </p:txBody>
      </p:sp>
      <p:sp>
        <p:nvSpPr>
          <p:cNvPr id="46" name="Triangle 45">
            <a:extLst>
              <a:ext uri="{FF2B5EF4-FFF2-40B4-BE49-F238E27FC236}">
                <a16:creationId xmlns:a16="http://schemas.microsoft.com/office/drawing/2014/main" id="{4CD04CE7-0555-A36D-927A-CE09D099607A}"/>
              </a:ext>
            </a:extLst>
          </p:cNvPr>
          <p:cNvSpPr/>
          <p:nvPr/>
        </p:nvSpPr>
        <p:spPr>
          <a:xfrm rot="10800000">
            <a:off x="8300220" y="4289757"/>
            <a:ext cx="276329" cy="170183"/>
          </a:xfrm>
          <a:prstGeom prst="triangle">
            <a:avLst/>
          </a:prstGeom>
          <a:solidFill>
            <a:srgbClr val="89BDAE"/>
          </a:solidFill>
          <a:ln>
            <a:solidFill>
              <a:srgbClr val="89B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7B26DA3-A19B-912A-5800-B1D63EBB560F}"/>
              </a:ext>
            </a:extLst>
          </p:cNvPr>
          <p:cNvSpPr/>
          <p:nvPr/>
        </p:nvSpPr>
        <p:spPr>
          <a:xfrm>
            <a:off x="5452504" y="4523183"/>
            <a:ext cx="5874265" cy="341789"/>
          </a:xfrm>
          <a:prstGeom prst="rect">
            <a:avLst/>
          </a:prstGeom>
          <a:solidFill>
            <a:srgbClr val="89BDAE">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a:solidFill>
                  <a:schemeClr val="tx1"/>
                </a:solidFill>
                <a:latin typeface="Posterama" panose="020B0504020200020000" pitchFamily="34" charset="0"/>
                <a:cs typeface="Posterama" panose="020B0504020200020000" pitchFamily="34" charset="0"/>
              </a:rPr>
              <a:t>Customer Acquisition is </a:t>
            </a:r>
            <a:r>
              <a:rPr lang="en-CA" sz="1800" b="1">
                <a:solidFill>
                  <a:schemeClr val="tx1"/>
                </a:solidFill>
                <a:latin typeface="Posterama" panose="020B0504020200020000" pitchFamily="34" charset="0"/>
                <a:cs typeface="Posterama" panose="020B0504020200020000" pitchFamily="34" charset="0"/>
              </a:rPr>
              <a:t>too</a:t>
            </a:r>
            <a:r>
              <a:rPr lang="en-CA" sz="1800">
                <a:solidFill>
                  <a:schemeClr val="tx1"/>
                </a:solidFill>
                <a:latin typeface="Posterama" panose="020B0504020200020000" pitchFamily="34" charset="0"/>
                <a:cs typeface="Posterama" panose="020B0504020200020000" pitchFamily="34" charset="0"/>
              </a:rPr>
              <a:t> </a:t>
            </a:r>
            <a:r>
              <a:rPr lang="en-CA" sz="1800" b="1">
                <a:solidFill>
                  <a:schemeClr val="tx1"/>
                </a:solidFill>
                <a:latin typeface="Posterama" panose="020B0504020200020000" pitchFamily="34" charset="0"/>
                <a:cs typeface="Posterama" panose="020B0504020200020000" pitchFamily="34" charset="0"/>
              </a:rPr>
              <a:t>high</a:t>
            </a:r>
          </a:p>
        </p:txBody>
      </p:sp>
      <p:sp>
        <p:nvSpPr>
          <p:cNvPr id="49" name="Rectangle 48">
            <a:extLst>
              <a:ext uri="{FF2B5EF4-FFF2-40B4-BE49-F238E27FC236}">
                <a16:creationId xmlns:a16="http://schemas.microsoft.com/office/drawing/2014/main" id="{0FC638F0-DDE0-BC6E-763F-2AA54760375C}"/>
              </a:ext>
            </a:extLst>
          </p:cNvPr>
          <p:cNvSpPr/>
          <p:nvPr/>
        </p:nvSpPr>
        <p:spPr>
          <a:xfrm>
            <a:off x="5452504" y="4984650"/>
            <a:ext cx="5874265" cy="341789"/>
          </a:xfrm>
          <a:prstGeom prst="rect">
            <a:avLst/>
          </a:prstGeom>
          <a:solidFill>
            <a:srgbClr val="89BDAE">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b="1">
                <a:solidFill>
                  <a:schemeClr val="tx1"/>
                </a:solidFill>
                <a:latin typeface="Posterama" panose="020B0504020200020000" pitchFamily="34" charset="0"/>
                <a:cs typeface="Posterama" panose="020B0504020200020000" pitchFamily="34" charset="0"/>
              </a:rPr>
              <a:t>HIGH </a:t>
            </a:r>
            <a:r>
              <a:rPr lang="en-CA" sz="1800">
                <a:solidFill>
                  <a:schemeClr val="tx1"/>
                </a:solidFill>
                <a:latin typeface="Posterama" panose="020B0504020200020000" pitchFamily="34" charset="0"/>
                <a:cs typeface="Posterama" panose="020B0504020200020000" pitchFamily="34" charset="0"/>
              </a:rPr>
              <a:t>Customer Propensity To Switch</a:t>
            </a:r>
          </a:p>
        </p:txBody>
      </p:sp>
      <p:sp>
        <p:nvSpPr>
          <p:cNvPr id="50" name="Rectangle 49">
            <a:extLst>
              <a:ext uri="{FF2B5EF4-FFF2-40B4-BE49-F238E27FC236}">
                <a16:creationId xmlns:a16="http://schemas.microsoft.com/office/drawing/2014/main" id="{C8D0D031-851B-5440-6F89-21051E50BFA1}"/>
              </a:ext>
            </a:extLst>
          </p:cNvPr>
          <p:cNvSpPr/>
          <p:nvPr/>
        </p:nvSpPr>
        <p:spPr>
          <a:xfrm>
            <a:off x="5452504" y="5440540"/>
            <a:ext cx="5874265" cy="341789"/>
          </a:xfrm>
          <a:prstGeom prst="rect">
            <a:avLst/>
          </a:prstGeom>
          <a:solidFill>
            <a:srgbClr val="89BDAE">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latin typeface="Posterama" panose="020B0504020200020000" pitchFamily="34" charset="0"/>
                <a:cs typeface="Posterama" panose="020B0504020200020000" pitchFamily="34" charset="0"/>
              </a:rPr>
              <a:t>Lack of trust </a:t>
            </a:r>
            <a:r>
              <a:rPr lang="en-US" b="1">
                <a:solidFill>
                  <a:schemeClr val="tx1"/>
                </a:solidFill>
                <a:latin typeface="Posterama" panose="020B0504020200020000" pitchFamily="34" charset="0"/>
                <a:cs typeface="Posterama" panose="020B0504020200020000" pitchFamily="34" charset="0"/>
              </a:rPr>
              <a:t>- </a:t>
            </a:r>
            <a:r>
              <a:rPr lang="en-US">
                <a:solidFill>
                  <a:schemeClr val="tx1"/>
                </a:solidFill>
                <a:latin typeface="Posterama" panose="020B0504020200020000" pitchFamily="34" charset="0"/>
                <a:cs typeface="Posterama" panose="020B0504020200020000" pitchFamily="34" charset="0"/>
              </a:rPr>
              <a:t>hesitancy to share financial access</a:t>
            </a:r>
            <a:endParaRPr lang="en-CA">
              <a:solidFill>
                <a:schemeClr val="tx1"/>
              </a:solidFill>
              <a:latin typeface="Posterama" panose="020B0504020200020000" pitchFamily="34" charset="0"/>
              <a:cs typeface="Posterama" panose="020B0504020200020000" pitchFamily="34" charset="0"/>
            </a:endParaRPr>
          </a:p>
        </p:txBody>
      </p:sp>
      <p:sp>
        <p:nvSpPr>
          <p:cNvPr id="51" name="Rectangle 50">
            <a:extLst>
              <a:ext uri="{FF2B5EF4-FFF2-40B4-BE49-F238E27FC236}">
                <a16:creationId xmlns:a16="http://schemas.microsoft.com/office/drawing/2014/main" id="{BE634E48-A908-78F7-A2D1-72581B329249}"/>
              </a:ext>
            </a:extLst>
          </p:cNvPr>
          <p:cNvSpPr/>
          <p:nvPr/>
        </p:nvSpPr>
        <p:spPr>
          <a:xfrm>
            <a:off x="759878" y="4523183"/>
            <a:ext cx="3534394" cy="677371"/>
          </a:xfrm>
          <a:prstGeom prst="rect">
            <a:avLst/>
          </a:prstGeom>
          <a:solidFill>
            <a:srgbClr val="FFD87F">
              <a:alpha val="1587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latin typeface="Posterama" panose="020B0504020200020000" pitchFamily="34" charset="0"/>
                <a:cs typeface="Posterama" panose="020B0504020200020000" pitchFamily="34" charset="0"/>
              </a:rPr>
              <a:t>Convincing consumers to </a:t>
            </a:r>
            <a:r>
              <a:rPr lang="en-US" b="1">
                <a:solidFill>
                  <a:schemeClr val="tx1"/>
                </a:solidFill>
                <a:latin typeface="Posterama" panose="020B0504020200020000" pitchFamily="34" charset="0"/>
                <a:cs typeface="Posterama" panose="020B0504020200020000" pitchFamily="34" charset="0"/>
              </a:rPr>
              <a:t>adopt range </a:t>
            </a:r>
            <a:r>
              <a:rPr lang="en-US">
                <a:solidFill>
                  <a:schemeClr val="tx1"/>
                </a:solidFill>
                <a:latin typeface="Posterama" panose="020B0504020200020000" pitchFamily="34" charset="0"/>
                <a:cs typeface="Posterama" panose="020B0504020200020000" pitchFamily="34" charset="0"/>
              </a:rPr>
              <a:t>of WS products </a:t>
            </a:r>
          </a:p>
        </p:txBody>
      </p:sp>
      <p:sp>
        <p:nvSpPr>
          <p:cNvPr id="52" name="Rectangle 51">
            <a:extLst>
              <a:ext uri="{FF2B5EF4-FFF2-40B4-BE49-F238E27FC236}">
                <a16:creationId xmlns:a16="http://schemas.microsoft.com/office/drawing/2014/main" id="{713A9413-E240-057E-B067-D8167877D9A8}"/>
              </a:ext>
            </a:extLst>
          </p:cNvPr>
          <p:cNvSpPr/>
          <p:nvPr/>
        </p:nvSpPr>
        <p:spPr>
          <a:xfrm>
            <a:off x="759878" y="5370737"/>
            <a:ext cx="3534394" cy="341790"/>
          </a:xfrm>
          <a:prstGeom prst="rect">
            <a:avLst/>
          </a:prstGeom>
          <a:solidFill>
            <a:srgbClr val="FFD87F">
              <a:alpha val="1587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Posterama" panose="020B0504020200020000" pitchFamily="34" charset="0"/>
                <a:cs typeface="Posterama" panose="020B0504020200020000" pitchFamily="34" charset="0"/>
              </a:rPr>
              <a:t>Consistent </a:t>
            </a:r>
            <a:r>
              <a:rPr lang="en-US" b="1">
                <a:solidFill>
                  <a:schemeClr val="tx1"/>
                </a:solidFill>
                <a:latin typeface="Posterama" panose="020B0504020200020000" pitchFamily="34" charset="0"/>
                <a:cs typeface="Posterama" panose="020B0504020200020000" pitchFamily="34" charset="0"/>
              </a:rPr>
              <a:t>engagement</a:t>
            </a:r>
            <a:r>
              <a:rPr lang="en-US">
                <a:solidFill>
                  <a:schemeClr val="tx1"/>
                </a:solidFill>
                <a:latin typeface="Posterama" panose="020B0504020200020000" pitchFamily="34" charset="0"/>
                <a:cs typeface="Posterama" panose="020B0504020200020000" pitchFamily="34" charset="0"/>
              </a:rPr>
              <a:t> </a:t>
            </a:r>
          </a:p>
        </p:txBody>
      </p:sp>
      <p:sp>
        <p:nvSpPr>
          <p:cNvPr id="3" name="Rectangle 2">
            <a:extLst>
              <a:ext uri="{FF2B5EF4-FFF2-40B4-BE49-F238E27FC236}">
                <a16:creationId xmlns:a16="http://schemas.microsoft.com/office/drawing/2014/main" id="{C18CE356-7930-F630-E71B-C035FAA8A93E}"/>
              </a:ext>
            </a:extLst>
          </p:cNvPr>
          <p:cNvSpPr/>
          <p:nvPr/>
        </p:nvSpPr>
        <p:spPr>
          <a:xfrm>
            <a:off x="86064" y="934550"/>
            <a:ext cx="12105553" cy="2345879"/>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4C603513-3944-115E-0491-99F7FAE5E1DB}"/>
              </a:ext>
            </a:extLst>
          </p:cNvPr>
          <p:cNvGrpSpPr/>
          <p:nvPr/>
        </p:nvGrpSpPr>
        <p:grpSpPr>
          <a:xfrm>
            <a:off x="206563" y="6265522"/>
            <a:ext cx="11778874" cy="711880"/>
            <a:chOff x="206563" y="6265522"/>
            <a:chExt cx="11778874" cy="711880"/>
          </a:xfrm>
        </p:grpSpPr>
        <p:graphicFrame>
          <p:nvGraphicFramePr>
            <p:cNvPr id="32" name="Diagram 31">
              <a:extLst>
                <a:ext uri="{FF2B5EF4-FFF2-40B4-BE49-F238E27FC236}">
                  <a16:creationId xmlns:a16="http://schemas.microsoft.com/office/drawing/2014/main" id="{E36114F9-9AC7-B820-2E9B-D938BF98E945}"/>
                </a:ext>
              </a:extLst>
            </p:cNvPr>
            <p:cNvGraphicFramePr/>
            <p:nvPr>
              <p:extLst>
                <p:ext uri="{D42A27DB-BD31-4B8C-83A1-F6EECF244321}">
                  <p14:modId xmlns:p14="http://schemas.microsoft.com/office/powerpoint/2010/main" val="486167767"/>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extBox 32">
              <a:extLst>
                <a:ext uri="{FF2B5EF4-FFF2-40B4-BE49-F238E27FC236}">
                  <a16:creationId xmlns:a16="http://schemas.microsoft.com/office/drawing/2014/main" id="{18E9E2CA-59D8-352A-F7B1-EDE9EC18577F}"/>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34" name="TextBox 33">
              <a:extLst>
                <a:ext uri="{FF2B5EF4-FFF2-40B4-BE49-F238E27FC236}">
                  <a16:creationId xmlns:a16="http://schemas.microsoft.com/office/drawing/2014/main" id="{14460344-98C1-A025-FCE3-6F10DE758AD8}"/>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35" name="TextBox 34">
              <a:extLst>
                <a:ext uri="{FF2B5EF4-FFF2-40B4-BE49-F238E27FC236}">
                  <a16:creationId xmlns:a16="http://schemas.microsoft.com/office/drawing/2014/main" id="{00B72905-FAC2-A753-27BA-2EEA3C6A7E97}"/>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36" name="TextBox 35">
              <a:extLst>
                <a:ext uri="{FF2B5EF4-FFF2-40B4-BE49-F238E27FC236}">
                  <a16:creationId xmlns:a16="http://schemas.microsoft.com/office/drawing/2014/main" id="{4D33BC44-C095-8756-2E5E-ABEC3FDC46E5}"/>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387238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E8DFFE-0916-CE5B-1202-A90FB93756F5}"/>
              </a:ext>
            </a:extLst>
          </p:cNvPr>
          <p:cNvSpPr txBox="1">
            <a:spLocks/>
          </p:cNvSpPr>
          <p:nvPr/>
        </p:nvSpPr>
        <p:spPr>
          <a:xfrm>
            <a:off x="192279" y="22921"/>
            <a:ext cx="11979570" cy="982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300" kern="1200">
                <a:solidFill>
                  <a:schemeClr val="tx1"/>
                </a:solidFill>
                <a:latin typeface="Posterama" panose="020B0504020200020000" pitchFamily="34" charset="0"/>
                <a:cs typeface="Posterama" panose="020B0504020200020000" pitchFamily="34" charset="0"/>
              </a:rPr>
              <a:t>Our Recommendation Yields Positive Results:</a:t>
            </a:r>
          </a:p>
        </p:txBody>
      </p:sp>
      <p:pic>
        <p:nvPicPr>
          <p:cNvPr id="9" name="Graphic 8" descr="Bullseye with solid fill">
            <a:extLst>
              <a:ext uri="{FF2B5EF4-FFF2-40B4-BE49-F238E27FC236}">
                <a16:creationId xmlns:a16="http://schemas.microsoft.com/office/drawing/2014/main" id="{DC27D8D7-B0FF-9ECF-9A11-B52A6D8011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563" y="1204484"/>
            <a:ext cx="4671268" cy="4671268"/>
          </a:xfrm>
          <a:prstGeom prst="rect">
            <a:avLst/>
          </a:prstGeom>
        </p:spPr>
      </p:pic>
      <p:sp>
        <p:nvSpPr>
          <p:cNvPr id="27" name="Oval 26">
            <a:extLst>
              <a:ext uri="{FF2B5EF4-FFF2-40B4-BE49-F238E27FC236}">
                <a16:creationId xmlns:a16="http://schemas.microsoft.com/office/drawing/2014/main" id="{F55F18C8-47E1-C106-32F3-90268E028A63}"/>
              </a:ext>
            </a:extLst>
          </p:cNvPr>
          <p:cNvSpPr/>
          <p:nvPr/>
        </p:nvSpPr>
        <p:spPr>
          <a:xfrm>
            <a:off x="5130172" y="1397794"/>
            <a:ext cx="1051892" cy="1051892"/>
          </a:xfrm>
          <a:prstGeom prst="ellipse">
            <a:avLst/>
          </a:prstGeom>
          <a:solidFill>
            <a:srgbClr val="FFD87F"/>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28" name="Oval 27">
            <a:extLst>
              <a:ext uri="{FF2B5EF4-FFF2-40B4-BE49-F238E27FC236}">
                <a16:creationId xmlns:a16="http://schemas.microsoft.com/office/drawing/2014/main" id="{4561D331-16E2-D785-E5C2-1D2219476037}"/>
              </a:ext>
            </a:extLst>
          </p:cNvPr>
          <p:cNvSpPr/>
          <p:nvPr/>
        </p:nvSpPr>
        <p:spPr>
          <a:xfrm>
            <a:off x="5130172" y="3014478"/>
            <a:ext cx="1051892" cy="1051892"/>
          </a:xfrm>
          <a:prstGeom prst="ellipse">
            <a:avLst/>
          </a:prstGeom>
          <a:solidFill>
            <a:srgbClr val="FFD87F"/>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29" name="Oval 28">
            <a:extLst>
              <a:ext uri="{FF2B5EF4-FFF2-40B4-BE49-F238E27FC236}">
                <a16:creationId xmlns:a16="http://schemas.microsoft.com/office/drawing/2014/main" id="{4C28B3E5-83E3-015F-D7A5-3A7CE4258C2F}"/>
              </a:ext>
            </a:extLst>
          </p:cNvPr>
          <p:cNvSpPr/>
          <p:nvPr/>
        </p:nvSpPr>
        <p:spPr>
          <a:xfrm>
            <a:off x="5130172" y="4635165"/>
            <a:ext cx="1051892" cy="1051892"/>
          </a:xfrm>
          <a:prstGeom prst="ellipse">
            <a:avLst/>
          </a:prstGeom>
          <a:solidFill>
            <a:srgbClr val="FFD87F"/>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31" name="TextBox 30">
            <a:extLst>
              <a:ext uri="{FF2B5EF4-FFF2-40B4-BE49-F238E27FC236}">
                <a16:creationId xmlns:a16="http://schemas.microsoft.com/office/drawing/2014/main" id="{6728A6CA-0726-52B4-2492-01084B9BA2F9}"/>
              </a:ext>
            </a:extLst>
          </p:cNvPr>
          <p:cNvSpPr txBox="1"/>
          <p:nvPr/>
        </p:nvSpPr>
        <p:spPr>
          <a:xfrm>
            <a:off x="6338888" y="1663294"/>
            <a:ext cx="4500562" cy="646331"/>
          </a:xfrm>
          <a:prstGeom prst="rect">
            <a:avLst/>
          </a:prstGeom>
          <a:noFill/>
        </p:spPr>
        <p:txBody>
          <a:bodyPr wrap="square">
            <a:spAutoFit/>
          </a:bodyPr>
          <a:lstStyle/>
          <a:p>
            <a:pPr lvl="0">
              <a:lnSpc>
                <a:spcPct val="100000"/>
              </a:lnSpc>
              <a:defRPr cap="all"/>
            </a:pPr>
            <a:r>
              <a:rPr lang="en-CA" sz="1800" cap="none">
                <a:solidFill>
                  <a:schemeClr val="tx1"/>
                </a:solidFill>
                <a:latin typeface="Posterama" panose="020B0504020200020000" pitchFamily="34" charset="0"/>
                <a:cs typeface="Posterama" panose="020B0504020200020000" pitchFamily="34" charset="0"/>
              </a:rPr>
              <a:t>Student</a:t>
            </a:r>
            <a:r>
              <a:rPr lang="en-CA" sz="1800" cap="none" baseline="0">
                <a:solidFill>
                  <a:schemeClr val="tx1"/>
                </a:solidFill>
                <a:latin typeface="Posterama" panose="020B0504020200020000" pitchFamily="34" charset="0"/>
                <a:cs typeface="Posterama" panose="020B0504020200020000" pitchFamily="34" charset="0"/>
              </a:rPr>
              <a:t> gain more knowledge on personal finance</a:t>
            </a:r>
            <a:endParaRPr lang="en-CA" sz="1800" cap="none">
              <a:solidFill>
                <a:schemeClr val="tx1"/>
              </a:solidFill>
              <a:latin typeface="Posterama" panose="020B0504020200020000" pitchFamily="34" charset="0"/>
              <a:cs typeface="Posterama" panose="020B0504020200020000" pitchFamily="34" charset="0"/>
            </a:endParaRPr>
          </a:p>
        </p:txBody>
      </p:sp>
      <p:sp>
        <p:nvSpPr>
          <p:cNvPr id="33" name="TextBox 32">
            <a:extLst>
              <a:ext uri="{FF2B5EF4-FFF2-40B4-BE49-F238E27FC236}">
                <a16:creationId xmlns:a16="http://schemas.microsoft.com/office/drawing/2014/main" id="{3EEC2B72-A5FE-6204-CE5E-B0C753707864}"/>
              </a:ext>
            </a:extLst>
          </p:cNvPr>
          <p:cNvSpPr txBox="1"/>
          <p:nvPr/>
        </p:nvSpPr>
        <p:spPr>
          <a:xfrm>
            <a:off x="6283605" y="3355452"/>
            <a:ext cx="7115174" cy="369332"/>
          </a:xfrm>
          <a:prstGeom prst="rect">
            <a:avLst/>
          </a:prstGeom>
          <a:noFill/>
        </p:spPr>
        <p:txBody>
          <a:bodyPr wrap="square">
            <a:spAutoFit/>
          </a:bodyPr>
          <a:lstStyle/>
          <a:p>
            <a:pPr lvl="0">
              <a:lnSpc>
                <a:spcPct val="100000"/>
              </a:lnSpc>
              <a:defRPr cap="all"/>
            </a:pPr>
            <a:r>
              <a:rPr lang="en-CA" sz="1800" cap="none">
                <a:solidFill>
                  <a:schemeClr val="tx1"/>
                </a:solidFill>
                <a:latin typeface="Posterama" panose="020B0504020200020000" pitchFamily="34" charset="0"/>
                <a:cs typeface="Posterama" panose="020B0504020200020000" pitchFamily="34" charset="0"/>
              </a:rPr>
              <a:t>Attract students to use WS app</a:t>
            </a:r>
          </a:p>
        </p:txBody>
      </p:sp>
      <p:sp>
        <p:nvSpPr>
          <p:cNvPr id="35" name="TextBox 34">
            <a:extLst>
              <a:ext uri="{FF2B5EF4-FFF2-40B4-BE49-F238E27FC236}">
                <a16:creationId xmlns:a16="http://schemas.microsoft.com/office/drawing/2014/main" id="{CD5EC5F7-BDD2-0226-1683-1560A536CC56}"/>
              </a:ext>
            </a:extLst>
          </p:cNvPr>
          <p:cNvSpPr txBox="1"/>
          <p:nvPr/>
        </p:nvSpPr>
        <p:spPr>
          <a:xfrm>
            <a:off x="6283605" y="4837945"/>
            <a:ext cx="7115174" cy="646331"/>
          </a:xfrm>
          <a:prstGeom prst="rect">
            <a:avLst/>
          </a:prstGeom>
          <a:noFill/>
        </p:spPr>
        <p:txBody>
          <a:bodyPr wrap="square">
            <a:spAutoFit/>
          </a:bodyPr>
          <a:lstStyle/>
          <a:p>
            <a:pPr lvl="0">
              <a:lnSpc>
                <a:spcPct val="100000"/>
              </a:lnSpc>
              <a:defRPr cap="all"/>
            </a:pPr>
            <a:r>
              <a:rPr lang="en-CA" sz="1800" cap="none">
                <a:solidFill>
                  <a:schemeClr val="tx1"/>
                </a:solidFill>
                <a:latin typeface="Posterama" panose="020B0504020200020000" pitchFamily="34" charset="0"/>
                <a:cs typeface="Posterama" panose="020B0504020200020000" pitchFamily="34" charset="0"/>
              </a:rPr>
              <a:t>Increase volume </a:t>
            </a:r>
            <a:r>
              <a:rPr lang="en-CA">
                <a:latin typeface="Posterama" panose="020B0504020200020000" pitchFamily="34" charset="0"/>
                <a:cs typeface="Posterama" panose="020B0504020200020000" pitchFamily="34" charset="0"/>
              </a:rPr>
              <a:t>&amp; </a:t>
            </a:r>
            <a:r>
              <a:rPr lang="en-CA" sz="1800" cap="none">
                <a:solidFill>
                  <a:schemeClr val="tx1"/>
                </a:solidFill>
                <a:latin typeface="Posterama" panose="020B0504020200020000" pitchFamily="34" charset="0"/>
                <a:cs typeface="Posterama" panose="020B0504020200020000" pitchFamily="34" charset="0"/>
              </a:rPr>
              <a:t>Product Adoption </a:t>
            </a:r>
          </a:p>
          <a:p>
            <a:pPr lvl="0">
              <a:lnSpc>
                <a:spcPct val="100000"/>
              </a:lnSpc>
              <a:defRPr cap="all"/>
            </a:pPr>
            <a:r>
              <a:rPr lang="en-CA" sz="1800" cap="none">
                <a:solidFill>
                  <a:schemeClr val="tx1"/>
                </a:solidFill>
                <a:latin typeface="Posterama" panose="020B0504020200020000" pitchFamily="34" charset="0"/>
                <a:cs typeface="Posterama" panose="020B0504020200020000" pitchFamily="34" charset="0"/>
              </a:rPr>
              <a:t>in long run</a:t>
            </a:r>
          </a:p>
        </p:txBody>
      </p:sp>
      <p:sp>
        <p:nvSpPr>
          <p:cNvPr id="36" name="Rectangle 35" descr="Smart Phone">
            <a:extLst>
              <a:ext uri="{FF2B5EF4-FFF2-40B4-BE49-F238E27FC236}">
                <a16:creationId xmlns:a16="http://schemas.microsoft.com/office/drawing/2014/main" id="{C8476D59-C263-8EB5-9AC1-32D1C0033FC5}"/>
              </a:ext>
            </a:extLst>
          </p:cNvPr>
          <p:cNvSpPr/>
          <p:nvPr/>
        </p:nvSpPr>
        <p:spPr>
          <a:xfrm>
            <a:off x="5231713" y="3214678"/>
            <a:ext cx="848810" cy="6542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7" name="Rectangle 36" descr="Upward trend">
            <a:extLst>
              <a:ext uri="{FF2B5EF4-FFF2-40B4-BE49-F238E27FC236}">
                <a16:creationId xmlns:a16="http://schemas.microsoft.com/office/drawing/2014/main" id="{83D547E7-ED85-D306-0459-EBF17C6CCA78}"/>
              </a:ext>
            </a:extLst>
          </p:cNvPr>
          <p:cNvSpPr/>
          <p:nvPr/>
        </p:nvSpPr>
        <p:spPr>
          <a:xfrm>
            <a:off x="5249824" y="4806276"/>
            <a:ext cx="812587" cy="75507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39" name="Graphic 38" descr="Brain in head with solid fill">
            <a:extLst>
              <a:ext uri="{FF2B5EF4-FFF2-40B4-BE49-F238E27FC236}">
                <a16:creationId xmlns:a16="http://schemas.microsoft.com/office/drawing/2014/main" id="{54E595B7-ED02-F727-0A1B-ADFF22CA9D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13" y="1502484"/>
            <a:ext cx="877172" cy="877172"/>
          </a:xfrm>
          <a:prstGeom prst="rect">
            <a:avLst/>
          </a:prstGeom>
        </p:spPr>
      </p:pic>
      <p:grpSp>
        <p:nvGrpSpPr>
          <p:cNvPr id="10" name="Group 9">
            <a:extLst>
              <a:ext uri="{FF2B5EF4-FFF2-40B4-BE49-F238E27FC236}">
                <a16:creationId xmlns:a16="http://schemas.microsoft.com/office/drawing/2014/main" id="{7D3A7F4B-9807-F030-6A37-889CB4FAE806}"/>
              </a:ext>
            </a:extLst>
          </p:cNvPr>
          <p:cNvGrpSpPr/>
          <p:nvPr/>
        </p:nvGrpSpPr>
        <p:grpSpPr>
          <a:xfrm>
            <a:off x="206563" y="6265522"/>
            <a:ext cx="11778874" cy="711880"/>
            <a:chOff x="206563" y="6265522"/>
            <a:chExt cx="11778874" cy="711880"/>
          </a:xfrm>
        </p:grpSpPr>
        <p:graphicFrame>
          <p:nvGraphicFramePr>
            <p:cNvPr id="11" name="Diagram 10">
              <a:extLst>
                <a:ext uri="{FF2B5EF4-FFF2-40B4-BE49-F238E27FC236}">
                  <a16:creationId xmlns:a16="http://schemas.microsoft.com/office/drawing/2014/main" id="{D3220CD3-FD7C-5C1E-386A-62E66861C098}"/>
                </a:ext>
              </a:extLst>
            </p:cNvPr>
            <p:cNvGraphicFramePr/>
            <p:nvPr>
              <p:extLst>
                <p:ext uri="{D42A27DB-BD31-4B8C-83A1-F6EECF244321}">
                  <p14:modId xmlns:p14="http://schemas.microsoft.com/office/powerpoint/2010/main" val="486167767"/>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2" name="TextBox 11">
              <a:extLst>
                <a:ext uri="{FF2B5EF4-FFF2-40B4-BE49-F238E27FC236}">
                  <a16:creationId xmlns:a16="http://schemas.microsoft.com/office/drawing/2014/main" id="{3A8ED9A2-F652-B4E0-9B7F-C9B97B73BD8B}"/>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13" name="TextBox 12">
              <a:extLst>
                <a:ext uri="{FF2B5EF4-FFF2-40B4-BE49-F238E27FC236}">
                  <a16:creationId xmlns:a16="http://schemas.microsoft.com/office/drawing/2014/main" id="{A654C70E-7169-D70D-0982-AFA87C5F45C3}"/>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14" name="TextBox 13">
              <a:extLst>
                <a:ext uri="{FF2B5EF4-FFF2-40B4-BE49-F238E27FC236}">
                  <a16:creationId xmlns:a16="http://schemas.microsoft.com/office/drawing/2014/main" id="{2B5B6118-E127-B306-56DA-8527A6CFF493}"/>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15" name="TextBox 14">
              <a:extLst>
                <a:ext uri="{FF2B5EF4-FFF2-40B4-BE49-F238E27FC236}">
                  <a16:creationId xmlns:a16="http://schemas.microsoft.com/office/drawing/2014/main" id="{BADFC18B-010F-AAC3-67C7-E99B2F7FE3D0}"/>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183505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FCB1209-9433-1075-569D-85B91F0FC82F}"/>
              </a:ext>
            </a:extLst>
          </p:cNvPr>
          <p:cNvGraphicFramePr/>
          <p:nvPr/>
        </p:nvGraphicFramePr>
        <p:xfrm>
          <a:off x="8748533" y="1379700"/>
          <a:ext cx="3989069" cy="29346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54B9753D-FB5F-3D68-1AF4-FEF61486C6C4}"/>
              </a:ext>
            </a:extLst>
          </p:cNvPr>
          <p:cNvGraphicFramePr/>
          <p:nvPr/>
        </p:nvGraphicFramePr>
        <p:xfrm>
          <a:off x="2202187" y="1344858"/>
          <a:ext cx="4441836" cy="2916581"/>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FD1171-C66C-502E-42E0-F25ACF1BCEBB}"/>
                  </a:ext>
                </a:extLst>
              </p:cNvPr>
              <p:cNvSpPr txBox="1"/>
              <p:nvPr/>
            </p:nvSpPr>
            <p:spPr>
              <a:xfrm>
                <a:off x="421240" y="4279538"/>
                <a:ext cx="5587463" cy="3477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a:ln>
                      <a:noFill/>
                    </a:ln>
                    <a:effectLst/>
                    <a:latin typeface="Posterama" panose="020B0504020200020000" pitchFamily="34" charset="0"/>
                    <a:cs typeface="Posterama" panose="020B0504020200020000" pitchFamily="34" charset="0"/>
                  </a:rPr>
                  <a:t>Info. retain through video vs. </a:t>
                </a:r>
                <a:r>
                  <a:rPr lang="en-US" altLang="en-US" sz="1600">
                    <a:latin typeface="Posterama" panose="020B0504020200020000" pitchFamily="34" charset="0"/>
                    <a:cs typeface="Posterama" panose="020B0504020200020000" pitchFamily="34" charset="0"/>
                  </a:rPr>
                  <a:t>info. retained through text</a:t>
                </a:r>
                <a14:m>
                  <m:oMath xmlns:m="http://schemas.openxmlformats.org/officeDocument/2006/math">
                    <m:sSup>
                      <m:sSupPr>
                        <m:ctrlPr>
                          <a:rPr lang="en-CA" sz="1600" b="1" i="1" smtClean="0">
                            <a:solidFill>
                              <a:schemeClr val="dk1"/>
                            </a:solidFill>
                            <a:latin typeface="Cambria Math" panose="02040503050406030204" pitchFamily="18" charset="0"/>
                            <a:cs typeface="Posterama" panose="020B0504020200020000" pitchFamily="34" charset="0"/>
                            <a:sym typeface="Fira Sans"/>
                          </a:rPr>
                        </m:ctrlPr>
                      </m:sSupPr>
                      <m:e>
                        <m:r>
                          <a:rPr lang="en-CA" sz="1600" b="1" i="1" smtClean="0">
                            <a:solidFill>
                              <a:schemeClr val="dk1"/>
                            </a:solidFill>
                            <a:latin typeface="Cambria Math" panose="02040503050406030204" pitchFamily="18" charset="0"/>
                            <a:cs typeface="Posterama" panose="020B0504020200020000" pitchFamily="34" charset="0"/>
                            <a:sym typeface="Fira Sans"/>
                          </a:rPr>
                          <m:t> </m:t>
                        </m:r>
                      </m:e>
                      <m:sup>
                        <m:r>
                          <a:rPr lang="en-CA" sz="1600" b="1" i="1" smtClean="0">
                            <a:solidFill>
                              <a:schemeClr val="dk1"/>
                            </a:solidFill>
                            <a:latin typeface="Cambria Math" panose="02040503050406030204" pitchFamily="18" charset="0"/>
                            <a:cs typeface="Posterama" panose="020B0504020200020000" pitchFamily="34" charset="0"/>
                            <a:sym typeface="Fira Sans"/>
                          </a:rPr>
                          <m:t>𝟓</m:t>
                        </m:r>
                      </m:sup>
                    </m:sSup>
                  </m:oMath>
                </a14:m>
                <a:endParaRPr kumimoji="0" lang="en-US" altLang="en-US" sz="1600" b="0" i="0" u="none" strike="noStrike" cap="none" normalizeH="0" baseline="0">
                  <a:ln>
                    <a:noFill/>
                  </a:ln>
                  <a:effectLst/>
                  <a:latin typeface="Posterama" panose="020B0504020200020000" pitchFamily="34" charset="0"/>
                  <a:cs typeface="Posterama" panose="020B0504020200020000" pitchFamily="34" charset="0"/>
                </a:endParaRPr>
              </a:p>
            </p:txBody>
          </p:sp>
        </mc:Choice>
        <mc:Fallback xmlns="">
          <p:sp>
            <p:nvSpPr>
              <p:cNvPr id="19" name="TextBox 18">
                <a:extLst>
                  <a:ext uri="{FF2B5EF4-FFF2-40B4-BE49-F238E27FC236}">
                    <a16:creationId xmlns:a16="http://schemas.microsoft.com/office/drawing/2014/main" id="{9EFD1171-C66C-502E-42E0-F25ACF1BCEBB}"/>
                  </a:ext>
                </a:extLst>
              </p:cNvPr>
              <p:cNvSpPr txBox="1">
                <a:spLocks noRot="1" noChangeAspect="1" noMove="1" noResize="1" noEditPoints="1" noAdjustHandles="1" noChangeArrowheads="1" noChangeShapeType="1" noTextEdit="1"/>
              </p:cNvSpPr>
              <p:nvPr/>
            </p:nvSpPr>
            <p:spPr>
              <a:xfrm>
                <a:off x="421240" y="4279538"/>
                <a:ext cx="5587463" cy="347788"/>
              </a:xfrm>
              <a:prstGeom prst="rect">
                <a:avLst/>
              </a:prstGeom>
              <a:blipFill>
                <a:blip r:embed="rId5"/>
                <a:stretch>
                  <a:fillRect l="-545" t="-1754" b="-22807"/>
                </a:stretch>
              </a:blipFill>
            </p:spPr>
            <p:txBody>
              <a:bodyPr/>
              <a:lstStyle/>
              <a:p>
                <a:r>
                  <a:rPr lang="en-CA">
                    <a:noFill/>
                  </a:rPr>
                  <a:t> </a:t>
                </a:r>
              </a:p>
            </p:txBody>
          </p:sp>
        </mc:Fallback>
      </mc:AlternateContent>
      <p:sp>
        <p:nvSpPr>
          <p:cNvPr id="30" name="Title 1">
            <a:extLst>
              <a:ext uri="{FF2B5EF4-FFF2-40B4-BE49-F238E27FC236}">
                <a16:creationId xmlns:a16="http://schemas.microsoft.com/office/drawing/2014/main" id="{CCD011D5-09CA-DB1A-5FBA-0C542ECCA5B1}"/>
              </a:ext>
            </a:extLst>
          </p:cNvPr>
          <p:cNvSpPr>
            <a:spLocks noGrp="1"/>
          </p:cNvSpPr>
          <p:nvPr>
            <p:ph type="title"/>
          </p:nvPr>
        </p:nvSpPr>
        <p:spPr>
          <a:xfrm>
            <a:off x="0" y="10473"/>
            <a:ext cx="12191999" cy="1325563"/>
          </a:xfrm>
        </p:spPr>
        <p:txBody>
          <a:bodyPr>
            <a:normAutofit/>
          </a:bodyPr>
          <a:lstStyle/>
          <a:p>
            <a:pPr algn="ctr"/>
            <a:r>
              <a:rPr lang="en-CA" sz="3000">
                <a:latin typeface="Posterama" panose="020B0504020200020000" pitchFamily="34" charset="0"/>
                <a:cs typeface="Posterama" panose="020B0504020200020000" pitchFamily="34" charset="0"/>
              </a:rPr>
              <a:t>Tech and Simulations Provide Greater Educational Experiences:</a:t>
            </a:r>
          </a:p>
        </p:txBody>
      </p:sp>
      <p:graphicFrame>
        <p:nvGraphicFramePr>
          <p:cNvPr id="31" name="Chart 30">
            <a:extLst>
              <a:ext uri="{FF2B5EF4-FFF2-40B4-BE49-F238E27FC236}">
                <a16:creationId xmlns:a16="http://schemas.microsoft.com/office/drawing/2014/main" id="{3D879EAE-377A-A029-94E6-E49A1442E0A8}"/>
              </a:ext>
            </a:extLst>
          </p:cNvPr>
          <p:cNvGraphicFramePr/>
          <p:nvPr/>
        </p:nvGraphicFramePr>
        <p:xfrm>
          <a:off x="5806694" y="1336036"/>
          <a:ext cx="3989069" cy="29346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2" name="Chart 31">
            <a:extLst>
              <a:ext uri="{FF2B5EF4-FFF2-40B4-BE49-F238E27FC236}">
                <a16:creationId xmlns:a16="http://schemas.microsoft.com/office/drawing/2014/main" id="{CF4ED545-92B7-76B3-E6C6-1E619886CE8C}"/>
              </a:ext>
            </a:extLst>
          </p:cNvPr>
          <p:cNvGraphicFramePr/>
          <p:nvPr/>
        </p:nvGraphicFramePr>
        <p:xfrm>
          <a:off x="8574630" y="1358707"/>
          <a:ext cx="4441836" cy="2848380"/>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E3946AE-A0AB-E96A-8521-601AAD585C36}"/>
                  </a:ext>
                </a:extLst>
              </p:cNvPr>
              <p:cNvSpPr txBox="1"/>
              <p:nvPr/>
            </p:nvSpPr>
            <p:spPr>
              <a:xfrm>
                <a:off x="6219895" y="4383194"/>
                <a:ext cx="2981036" cy="85209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a:ln>
                      <a:noFill/>
                    </a:ln>
                    <a:effectLst/>
                    <a:latin typeface="Posterama" panose="020B0504020200020000" pitchFamily="34" charset="0"/>
                    <a:cs typeface="Posterama" panose="020B0504020200020000" pitchFamily="34" charset="0"/>
                  </a:rPr>
                  <a:t>Of student’s report increase in learning outcomes using simulations</a:t>
                </a:r>
                <a14:m>
                  <m:oMath xmlns:m="http://schemas.openxmlformats.org/officeDocument/2006/math">
                    <m:sSup>
                      <m:sSupPr>
                        <m:ctrlPr>
                          <a:rPr lang="en-CA" sz="1600" b="1" i="1" smtClean="0">
                            <a:solidFill>
                              <a:schemeClr val="dk1"/>
                            </a:solidFill>
                            <a:latin typeface="Cambria Math" panose="02040503050406030204" pitchFamily="18" charset="0"/>
                            <a:cs typeface="Posterama" panose="020B0504020200020000" pitchFamily="34" charset="0"/>
                            <a:sym typeface="Fira Sans"/>
                          </a:rPr>
                        </m:ctrlPr>
                      </m:sSupPr>
                      <m:e>
                        <m:r>
                          <a:rPr lang="en-CA" sz="1600" b="1" i="1" smtClean="0">
                            <a:solidFill>
                              <a:schemeClr val="dk1"/>
                            </a:solidFill>
                            <a:latin typeface="Cambria Math" panose="02040503050406030204" pitchFamily="18" charset="0"/>
                            <a:cs typeface="Posterama" panose="020B0504020200020000" pitchFamily="34" charset="0"/>
                            <a:sym typeface="Fira Sans"/>
                          </a:rPr>
                          <m:t> </m:t>
                        </m:r>
                      </m:e>
                      <m:sup>
                        <m:r>
                          <a:rPr lang="en-CA" sz="1600" b="1" i="1" smtClean="0">
                            <a:solidFill>
                              <a:schemeClr val="dk1"/>
                            </a:solidFill>
                            <a:latin typeface="Cambria Math" panose="02040503050406030204" pitchFamily="18" charset="0"/>
                            <a:cs typeface="Posterama" panose="020B0504020200020000" pitchFamily="34" charset="0"/>
                            <a:sym typeface="Fira Sans"/>
                          </a:rPr>
                          <m:t>𝟐</m:t>
                        </m:r>
                      </m:sup>
                    </m:sSup>
                  </m:oMath>
                </a14:m>
                <a:endParaRPr kumimoji="0" lang="en-US" altLang="en-US" sz="1600" b="0" i="0" u="none" strike="noStrike" cap="none" normalizeH="0" baseline="0">
                  <a:ln>
                    <a:noFill/>
                  </a:ln>
                  <a:effectLst/>
                  <a:latin typeface="Posterama" panose="020B0504020200020000" pitchFamily="34" charset="0"/>
                  <a:cs typeface="Posterama" panose="020B0504020200020000" pitchFamily="34" charset="0"/>
                </a:endParaRPr>
              </a:p>
            </p:txBody>
          </p:sp>
        </mc:Choice>
        <mc:Fallback xmlns="">
          <p:sp>
            <p:nvSpPr>
              <p:cNvPr id="33" name="TextBox 32">
                <a:extLst>
                  <a:ext uri="{FF2B5EF4-FFF2-40B4-BE49-F238E27FC236}">
                    <a16:creationId xmlns:a16="http://schemas.microsoft.com/office/drawing/2014/main" id="{9E3946AE-A0AB-E96A-8521-601AAD585C36}"/>
                  </a:ext>
                </a:extLst>
              </p:cNvPr>
              <p:cNvSpPr txBox="1">
                <a:spLocks noRot="1" noChangeAspect="1" noMove="1" noResize="1" noEditPoints="1" noAdjustHandles="1" noChangeArrowheads="1" noChangeShapeType="1" noTextEdit="1"/>
              </p:cNvSpPr>
              <p:nvPr/>
            </p:nvSpPr>
            <p:spPr>
              <a:xfrm>
                <a:off x="6219895" y="4383194"/>
                <a:ext cx="2981036" cy="852093"/>
              </a:xfrm>
              <a:prstGeom prst="rect">
                <a:avLst/>
              </a:prstGeom>
              <a:blipFill>
                <a:blip r:embed="rId8"/>
                <a:stretch>
                  <a:fillRect t="-2143" r="-409" b="-71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0BD62E8-E055-B24C-DE0E-8B93B8881238}"/>
                  </a:ext>
                </a:extLst>
              </p:cNvPr>
              <p:cNvSpPr txBox="1"/>
              <p:nvPr/>
            </p:nvSpPr>
            <p:spPr>
              <a:xfrm>
                <a:off x="9200931" y="4426858"/>
                <a:ext cx="2981036" cy="60587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a:ln>
                      <a:noFill/>
                    </a:ln>
                    <a:effectLst/>
                    <a:latin typeface="Posterama" panose="020B0504020200020000" pitchFamily="34" charset="0"/>
                    <a:cs typeface="Posterama" panose="020B0504020200020000" pitchFamily="34" charset="0"/>
                  </a:rPr>
                  <a:t>Of Gen Z value technological innovation</a:t>
                </a:r>
                <a14:m>
                  <m:oMath xmlns:m="http://schemas.openxmlformats.org/officeDocument/2006/math">
                    <m:sSup>
                      <m:sSupPr>
                        <m:ctrlPr>
                          <a:rPr lang="en-CA" sz="1600" b="1" i="1" smtClean="0">
                            <a:solidFill>
                              <a:schemeClr val="dk1"/>
                            </a:solidFill>
                            <a:latin typeface="Cambria Math" panose="02040503050406030204" pitchFamily="18" charset="0"/>
                            <a:cs typeface="Posterama" panose="020B0504020200020000" pitchFamily="34" charset="0"/>
                            <a:sym typeface="Fira Sans"/>
                          </a:rPr>
                        </m:ctrlPr>
                      </m:sSupPr>
                      <m:e>
                        <m:r>
                          <a:rPr lang="en-CA" sz="1600" b="1" i="1" smtClean="0">
                            <a:solidFill>
                              <a:schemeClr val="dk1"/>
                            </a:solidFill>
                            <a:latin typeface="Cambria Math" panose="02040503050406030204" pitchFamily="18" charset="0"/>
                            <a:cs typeface="Posterama" panose="020B0504020200020000" pitchFamily="34" charset="0"/>
                            <a:sym typeface="Fira Sans"/>
                          </a:rPr>
                          <m:t> </m:t>
                        </m:r>
                      </m:e>
                      <m:sup>
                        <m:r>
                          <a:rPr lang="en-CA" sz="1600" b="1" i="1" smtClean="0">
                            <a:solidFill>
                              <a:schemeClr val="dk1"/>
                            </a:solidFill>
                            <a:latin typeface="Cambria Math" panose="02040503050406030204" pitchFamily="18" charset="0"/>
                            <a:cs typeface="Posterama" panose="020B0504020200020000" pitchFamily="34" charset="0"/>
                            <a:sym typeface="Fira Sans"/>
                          </a:rPr>
                          <m:t>𝟒</m:t>
                        </m:r>
                      </m:sup>
                    </m:sSup>
                  </m:oMath>
                </a14:m>
                <a:endParaRPr kumimoji="0" lang="en-US" altLang="en-US" sz="1600" b="0" i="0" u="none" strike="noStrike" cap="none" normalizeH="0" baseline="0">
                  <a:ln>
                    <a:noFill/>
                  </a:ln>
                  <a:effectLst/>
                  <a:latin typeface="Posterama" panose="020B0504020200020000" pitchFamily="34" charset="0"/>
                  <a:cs typeface="Posterama" panose="020B0504020200020000" pitchFamily="34" charset="0"/>
                </a:endParaRPr>
              </a:p>
            </p:txBody>
          </p:sp>
        </mc:Choice>
        <mc:Fallback xmlns="">
          <p:sp>
            <p:nvSpPr>
              <p:cNvPr id="34" name="TextBox 33">
                <a:extLst>
                  <a:ext uri="{FF2B5EF4-FFF2-40B4-BE49-F238E27FC236}">
                    <a16:creationId xmlns:a16="http://schemas.microsoft.com/office/drawing/2014/main" id="{50BD62E8-E055-B24C-DE0E-8B93B8881238}"/>
                  </a:ext>
                </a:extLst>
              </p:cNvPr>
              <p:cNvSpPr txBox="1">
                <a:spLocks noRot="1" noChangeAspect="1" noMove="1" noResize="1" noEditPoints="1" noAdjustHandles="1" noChangeArrowheads="1" noChangeShapeType="1" noTextEdit="1"/>
              </p:cNvSpPr>
              <p:nvPr/>
            </p:nvSpPr>
            <p:spPr>
              <a:xfrm>
                <a:off x="9200931" y="4426858"/>
                <a:ext cx="2981036" cy="605871"/>
              </a:xfrm>
              <a:prstGeom prst="rect">
                <a:avLst/>
              </a:prstGeom>
              <a:blipFill>
                <a:blip r:embed="rId9"/>
                <a:stretch>
                  <a:fillRect t="-3000" r="-2454" b="-9000"/>
                </a:stretch>
              </a:blipFill>
            </p:spPr>
            <p:txBody>
              <a:bodyPr/>
              <a:lstStyle/>
              <a:p>
                <a:r>
                  <a:rPr lang="en-CA">
                    <a:noFill/>
                  </a:rPr>
                  <a:t> </a:t>
                </a:r>
              </a:p>
            </p:txBody>
          </p:sp>
        </mc:Fallback>
      </mc:AlternateContent>
      <p:graphicFrame>
        <p:nvGraphicFramePr>
          <p:cNvPr id="2" name="Chart 1">
            <a:extLst>
              <a:ext uri="{FF2B5EF4-FFF2-40B4-BE49-F238E27FC236}">
                <a16:creationId xmlns:a16="http://schemas.microsoft.com/office/drawing/2014/main" id="{CAD8E2A9-9568-4905-B273-662CD90D6C1D}"/>
              </a:ext>
            </a:extLst>
          </p:cNvPr>
          <p:cNvGraphicFramePr/>
          <p:nvPr/>
        </p:nvGraphicFramePr>
        <p:xfrm>
          <a:off x="-750957" y="1362957"/>
          <a:ext cx="4441836" cy="2916581"/>
        </p:xfrm>
        <a:graphic>
          <a:graphicData uri="http://schemas.openxmlformats.org/drawingml/2006/chart">
            <c:chart xmlns:c="http://schemas.openxmlformats.org/drawingml/2006/chart" xmlns:r="http://schemas.openxmlformats.org/officeDocument/2006/relationships" r:id="rId10"/>
          </a:graphicData>
        </a:graphic>
      </p:graphicFrame>
      <p:sp>
        <p:nvSpPr>
          <p:cNvPr id="6" name="TextBox 5">
            <a:extLst>
              <a:ext uri="{FF2B5EF4-FFF2-40B4-BE49-F238E27FC236}">
                <a16:creationId xmlns:a16="http://schemas.microsoft.com/office/drawing/2014/main" id="{521D7C43-1641-3CDD-A879-26D60AB967B8}"/>
              </a:ext>
            </a:extLst>
          </p:cNvPr>
          <p:cNvSpPr txBox="1"/>
          <p:nvPr/>
        </p:nvSpPr>
        <p:spPr>
          <a:xfrm>
            <a:off x="1637607" y="5541525"/>
            <a:ext cx="8715655" cy="369332"/>
          </a:xfrm>
          <a:prstGeom prst="rect">
            <a:avLst/>
          </a:prstGeom>
          <a:noFill/>
          <a:ln w="19050">
            <a:solidFill>
              <a:srgbClr val="457B6C"/>
            </a:solidFill>
          </a:ln>
        </p:spPr>
        <p:txBody>
          <a:bodyPr wrap="square" rtlCol="0">
            <a:spAutoFit/>
          </a:bodyPr>
          <a:lstStyle/>
          <a:p>
            <a:pPr algn="ctr"/>
            <a:r>
              <a:rPr lang="en-CA">
                <a:latin typeface="Posterama" panose="020B0504020200020000" pitchFamily="34" charset="0"/>
                <a:cs typeface="Posterama" panose="020B0504020200020000" pitchFamily="34" charset="0"/>
              </a:rPr>
              <a:t>Gen-Z Yearns for Innovative, Applied Learning Resources</a:t>
            </a:r>
          </a:p>
        </p:txBody>
      </p:sp>
      <p:sp>
        <p:nvSpPr>
          <p:cNvPr id="23" name="Rectangle 22">
            <a:extLst>
              <a:ext uri="{FF2B5EF4-FFF2-40B4-BE49-F238E27FC236}">
                <a16:creationId xmlns:a16="http://schemas.microsoft.com/office/drawing/2014/main" id="{527FB584-8F88-57E2-E0ED-563D60E5C594}"/>
              </a:ext>
            </a:extLst>
          </p:cNvPr>
          <p:cNvSpPr/>
          <p:nvPr/>
        </p:nvSpPr>
        <p:spPr>
          <a:xfrm>
            <a:off x="6165345" y="1580146"/>
            <a:ext cx="6016622" cy="359549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 name="Group 21">
            <a:extLst>
              <a:ext uri="{FF2B5EF4-FFF2-40B4-BE49-F238E27FC236}">
                <a16:creationId xmlns:a16="http://schemas.microsoft.com/office/drawing/2014/main" id="{15154036-8A03-0112-0E69-E1F26D39C2E4}"/>
              </a:ext>
            </a:extLst>
          </p:cNvPr>
          <p:cNvGrpSpPr/>
          <p:nvPr/>
        </p:nvGrpSpPr>
        <p:grpSpPr>
          <a:xfrm>
            <a:off x="206563" y="6265522"/>
            <a:ext cx="11778874" cy="711880"/>
            <a:chOff x="206563" y="6265522"/>
            <a:chExt cx="11778874" cy="711880"/>
          </a:xfrm>
        </p:grpSpPr>
        <p:graphicFrame>
          <p:nvGraphicFramePr>
            <p:cNvPr id="26" name="Diagram 25">
              <a:extLst>
                <a:ext uri="{FF2B5EF4-FFF2-40B4-BE49-F238E27FC236}">
                  <a16:creationId xmlns:a16="http://schemas.microsoft.com/office/drawing/2014/main" id="{DAAE4C0D-CF50-A692-458D-8E4F6774BE29}"/>
                </a:ext>
              </a:extLst>
            </p:cNvPr>
            <p:cNvGraphicFramePr/>
            <p:nvPr>
              <p:extLst>
                <p:ext uri="{D42A27DB-BD31-4B8C-83A1-F6EECF244321}">
                  <p14:modId xmlns:p14="http://schemas.microsoft.com/office/powerpoint/2010/main" val="486167767"/>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7" name="TextBox 26">
              <a:extLst>
                <a:ext uri="{FF2B5EF4-FFF2-40B4-BE49-F238E27FC236}">
                  <a16:creationId xmlns:a16="http://schemas.microsoft.com/office/drawing/2014/main" id="{1CA0598E-1616-15A5-4E14-A21A164B0006}"/>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28" name="TextBox 27">
              <a:extLst>
                <a:ext uri="{FF2B5EF4-FFF2-40B4-BE49-F238E27FC236}">
                  <a16:creationId xmlns:a16="http://schemas.microsoft.com/office/drawing/2014/main" id="{2D85F6EC-5518-8E29-0FC7-5BFA5C7B8B8D}"/>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29" name="TextBox 28">
              <a:extLst>
                <a:ext uri="{FF2B5EF4-FFF2-40B4-BE49-F238E27FC236}">
                  <a16:creationId xmlns:a16="http://schemas.microsoft.com/office/drawing/2014/main" id="{5BBC2F45-F3D3-4812-39D2-357A48392716}"/>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35" name="TextBox 34">
              <a:extLst>
                <a:ext uri="{FF2B5EF4-FFF2-40B4-BE49-F238E27FC236}">
                  <a16:creationId xmlns:a16="http://schemas.microsoft.com/office/drawing/2014/main" id="{CC2E5683-5954-C3C2-3A01-462D9F83D8E6}"/>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60868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FCB1209-9433-1075-569D-85B91F0FC82F}"/>
              </a:ext>
            </a:extLst>
          </p:cNvPr>
          <p:cNvGraphicFramePr/>
          <p:nvPr>
            <p:extLst>
              <p:ext uri="{D42A27DB-BD31-4B8C-83A1-F6EECF244321}">
                <p14:modId xmlns:p14="http://schemas.microsoft.com/office/powerpoint/2010/main" val="2551477830"/>
              </p:ext>
            </p:extLst>
          </p:nvPr>
        </p:nvGraphicFramePr>
        <p:xfrm>
          <a:off x="8748533" y="1379700"/>
          <a:ext cx="3989069" cy="29346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54B9753D-FB5F-3D68-1AF4-FEF61486C6C4}"/>
              </a:ext>
            </a:extLst>
          </p:cNvPr>
          <p:cNvGraphicFramePr/>
          <p:nvPr/>
        </p:nvGraphicFramePr>
        <p:xfrm>
          <a:off x="2202187" y="1344858"/>
          <a:ext cx="4441836" cy="2916581"/>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FD1171-C66C-502E-42E0-F25ACF1BCEBB}"/>
                  </a:ext>
                </a:extLst>
              </p:cNvPr>
              <p:cNvSpPr txBox="1"/>
              <p:nvPr/>
            </p:nvSpPr>
            <p:spPr>
              <a:xfrm>
                <a:off x="421240" y="4279538"/>
                <a:ext cx="5587463" cy="3477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a:ln>
                      <a:noFill/>
                    </a:ln>
                    <a:effectLst/>
                    <a:latin typeface="Posterama" panose="020B0504020200020000" pitchFamily="34" charset="0"/>
                    <a:cs typeface="Posterama" panose="020B0504020200020000" pitchFamily="34" charset="0"/>
                  </a:rPr>
                  <a:t>Info. retain through video vs. </a:t>
                </a:r>
                <a:r>
                  <a:rPr lang="en-US" altLang="en-US" sz="1600">
                    <a:latin typeface="Posterama" panose="020B0504020200020000" pitchFamily="34" charset="0"/>
                    <a:cs typeface="Posterama" panose="020B0504020200020000" pitchFamily="34" charset="0"/>
                  </a:rPr>
                  <a:t>info. retained through text</a:t>
                </a:r>
                <a14:m>
                  <m:oMath xmlns:m="http://schemas.openxmlformats.org/officeDocument/2006/math">
                    <m:sSup>
                      <m:sSupPr>
                        <m:ctrlPr>
                          <a:rPr lang="en-CA" sz="1600" b="1" i="1" smtClean="0">
                            <a:solidFill>
                              <a:schemeClr val="dk1"/>
                            </a:solidFill>
                            <a:latin typeface="Cambria Math" panose="02040503050406030204" pitchFamily="18" charset="0"/>
                            <a:cs typeface="Posterama" panose="020B0504020200020000" pitchFamily="34" charset="0"/>
                            <a:sym typeface="Fira Sans"/>
                          </a:rPr>
                        </m:ctrlPr>
                      </m:sSupPr>
                      <m:e>
                        <m:r>
                          <a:rPr lang="en-CA" sz="1600" b="1" i="1" smtClean="0">
                            <a:solidFill>
                              <a:schemeClr val="dk1"/>
                            </a:solidFill>
                            <a:latin typeface="Cambria Math" panose="02040503050406030204" pitchFamily="18" charset="0"/>
                            <a:cs typeface="Posterama" panose="020B0504020200020000" pitchFamily="34" charset="0"/>
                            <a:sym typeface="Fira Sans"/>
                          </a:rPr>
                          <m:t> </m:t>
                        </m:r>
                      </m:e>
                      <m:sup>
                        <m:r>
                          <a:rPr lang="en-CA" sz="1600" b="1" i="1" smtClean="0">
                            <a:solidFill>
                              <a:schemeClr val="dk1"/>
                            </a:solidFill>
                            <a:latin typeface="Cambria Math" panose="02040503050406030204" pitchFamily="18" charset="0"/>
                            <a:cs typeface="Posterama" panose="020B0504020200020000" pitchFamily="34" charset="0"/>
                            <a:sym typeface="Fira Sans"/>
                          </a:rPr>
                          <m:t>𝟓</m:t>
                        </m:r>
                      </m:sup>
                    </m:sSup>
                  </m:oMath>
                </a14:m>
                <a:endParaRPr kumimoji="0" lang="en-US" altLang="en-US" sz="1600" b="0" i="0" u="none" strike="noStrike" cap="none" normalizeH="0" baseline="0">
                  <a:ln>
                    <a:noFill/>
                  </a:ln>
                  <a:effectLst/>
                  <a:latin typeface="Posterama" panose="020B0504020200020000" pitchFamily="34" charset="0"/>
                  <a:cs typeface="Posterama" panose="020B0504020200020000" pitchFamily="34" charset="0"/>
                </a:endParaRPr>
              </a:p>
            </p:txBody>
          </p:sp>
        </mc:Choice>
        <mc:Fallback xmlns="">
          <p:sp>
            <p:nvSpPr>
              <p:cNvPr id="19" name="TextBox 18">
                <a:extLst>
                  <a:ext uri="{FF2B5EF4-FFF2-40B4-BE49-F238E27FC236}">
                    <a16:creationId xmlns:a16="http://schemas.microsoft.com/office/drawing/2014/main" id="{9EFD1171-C66C-502E-42E0-F25ACF1BCEBB}"/>
                  </a:ext>
                </a:extLst>
              </p:cNvPr>
              <p:cNvSpPr txBox="1">
                <a:spLocks noRot="1" noChangeAspect="1" noMove="1" noResize="1" noEditPoints="1" noAdjustHandles="1" noChangeArrowheads="1" noChangeShapeType="1" noTextEdit="1"/>
              </p:cNvSpPr>
              <p:nvPr/>
            </p:nvSpPr>
            <p:spPr>
              <a:xfrm>
                <a:off x="421240" y="4279538"/>
                <a:ext cx="5587463" cy="347788"/>
              </a:xfrm>
              <a:prstGeom prst="rect">
                <a:avLst/>
              </a:prstGeom>
              <a:blipFill>
                <a:blip r:embed="rId5"/>
                <a:stretch>
                  <a:fillRect l="-545" t="-1754" b="-22807"/>
                </a:stretch>
              </a:blipFill>
            </p:spPr>
            <p:txBody>
              <a:bodyPr/>
              <a:lstStyle/>
              <a:p>
                <a:r>
                  <a:rPr lang="en-CA">
                    <a:noFill/>
                  </a:rPr>
                  <a:t> </a:t>
                </a:r>
              </a:p>
            </p:txBody>
          </p:sp>
        </mc:Fallback>
      </mc:AlternateContent>
      <p:sp>
        <p:nvSpPr>
          <p:cNvPr id="30" name="Title 1">
            <a:extLst>
              <a:ext uri="{FF2B5EF4-FFF2-40B4-BE49-F238E27FC236}">
                <a16:creationId xmlns:a16="http://schemas.microsoft.com/office/drawing/2014/main" id="{CCD011D5-09CA-DB1A-5FBA-0C542ECCA5B1}"/>
              </a:ext>
            </a:extLst>
          </p:cNvPr>
          <p:cNvSpPr>
            <a:spLocks noGrp="1"/>
          </p:cNvSpPr>
          <p:nvPr>
            <p:ph type="title"/>
          </p:nvPr>
        </p:nvSpPr>
        <p:spPr>
          <a:xfrm>
            <a:off x="0" y="10473"/>
            <a:ext cx="12191999" cy="1325563"/>
          </a:xfrm>
        </p:spPr>
        <p:txBody>
          <a:bodyPr>
            <a:normAutofit/>
          </a:bodyPr>
          <a:lstStyle/>
          <a:p>
            <a:pPr algn="ctr"/>
            <a:r>
              <a:rPr lang="en-CA" sz="3000">
                <a:latin typeface="Posterama" panose="020B0504020200020000" pitchFamily="34" charset="0"/>
                <a:cs typeface="Posterama" panose="020B0504020200020000" pitchFamily="34" charset="0"/>
              </a:rPr>
              <a:t>Tech and Simulations Provide Greater Educational Experiences:</a:t>
            </a:r>
          </a:p>
        </p:txBody>
      </p:sp>
      <p:graphicFrame>
        <p:nvGraphicFramePr>
          <p:cNvPr id="31" name="Chart 30">
            <a:extLst>
              <a:ext uri="{FF2B5EF4-FFF2-40B4-BE49-F238E27FC236}">
                <a16:creationId xmlns:a16="http://schemas.microsoft.com/office/drawing/2014/main" id="{3D879EAE-377A-A029-94E6-E49A1442E0A8}"/>
              </a:ext>
            </a:extLst>
          </p:cNvPr>
          <p:cNvGraphicFramePr/>
          <p:nvPr/>
        </p:nvGraphicFramePr>
        <p:xfrm>
          <a:off x="5806694" y="1336036"/>
          <a:ext cx="3989069" cy="29346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2" name="Chart 31">
            <a:extLst>
              <a:ext uri="{FF2B5EF4-FFF2-40B4-BE49-F238E27FC236}">
                <a16:creationId xmlns:a16="http://schemas.microsoft.com/office/drawing/2014/main" id="{CF4ED545-92B7-76B3-E6C6-1E619886CE8C}"/>
              </a:ext>
            </a:extLst>
          </p:cNvPr>
          <p:cNvGraphicFramePr/>
          <p:nvPr>
            <p:extLst>
              <p:ext uri="{D42A27DB-BD31-4B8C-83A1-F6EECF244321}">
                <p14:modId xmlns:p14="http://schemas.microsoft.com/office/powerpoint/2010/main" val="2480177014"/>
              </p:ext>
            </p:extLst>
          </p:nvPr>
        </p:nvGraphicFramePr>
        <p:xfrm>
          <a:off x="8522149" y="1375914"/>
          <a:ext cx="4441836" cy="2848380"/>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E3946AE-A0AB-E96A-8521-601AAD585C36}"/>
                  </a:ext>
                </a:extLst>
              </p:cNvPr>
              <p:cNvSpPr txBox="1"/>
              <p:nvPr/>
            </p:nvSpPr>
            <p:spPr>
              <a:xfrm>
                <a:off x="6219895" y="4383194"/>
                <a:ext cx="2981036" cy="85209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a:ln>
                      <a:noFill/>
                    </a:ln>
                    <a:effectLst/>
                    <a:latin typeface="Posterama" panose="020B0504020200020000" pitchFamily="34" charset="0"/>
                    <a:cs typeface="Posterama" panose="020B0504020200020000" pitchFamily="34" charset="0"/>
                  </a:rPr>
                  <a:t>Of student’s report increase in learning outcomes using simulations</a:t>
                </a:r>
                <a14:m>
                  <m:oMath xmlns:m="http://schemas.openxmlformats.org/officeDocument/2006/math">
                    <m:sSup>
                      <m:sSupPr>
                        <m:ctrlPr>
                          <a:rPr lang="en-CA" sz="1600" b="1" i="1" smtClean="0">
                            <a:solidFill>
                              <a:schemeClr val="dk1"/>
                            </a:solidFill>
                            <a:latin typeface="Cambria Math" panose="02040503050406030204" pitchFamily="18" charset="0"/>
                            <a:cs typeface="Posterama" panose="020B0504020200020000" pitchFamily="34" charset="0"/>
                            <a:sym typeface="Fira Sans"/>
                          </a:rPr>
                        </m:ctrlPr>
                      </m:sSupPr>
                      <m:e>
                        <m:r>
                          <a:rPr lang="en-CA" sz="1600" b="1" i="1" smtClean="0">
                            <a:solidFill>
                              <a:schemeClr val="dk1"/>
                            </a:solidFill>
                            <a:latin typeface="Cambria Math" panose="02040503050406030204" pitchFamily="18" charset="0"/>
                            <a:cs typeface="Posterama" panose="020B0504020200020000" pitchFamily="34" charset="0"/>
                            <a:sym typeface="Fira Sans"/>
                          </a:rPr>
                          <m:t> </m:t>
                        </m:r>
                      </m:e>
                      <m:sup>
                        <m:r>
                          <a:rPr lang="en-CA" sz="1600" b="1" i="1" smtClean="0">
                            <a:solidFill>
                              <a:schemeClr val="dk1"/>
                            </a:solidFill>
                            <a:latin typeface="Cambria Math" panose="02040503050406030204" pitchFamily="18" charset="0"/>
                            <a:cs typeface="Posterama" panose="020B0504020200020000" pitchFamily="34" charset="0"/>
                            <a:sym typeface="Fira Sans"/>
                          </a:rPr>
                          <m:t>𝟐</m:t>
                        </m:r>
                      </m:sup>
                    </m:sSup>
                  </m:oMath>
                </a14:m>
                <a:endParaRPr kumimoji="0" lang="en-US" altLang="en-US" sz="1600" b="0" i="0" u="none" strike="noStrike" cap="none" normalizeH="0" baseline="0">
                  <a:ln>
                    <a:noFill/>
                  </a:ln>
                  <a:effectLst/>
                  <a:latin typeface="Posterama" panose="020B0504020200020000" pitchFamily="34" charset="0"/>
                  <a:cs typeface="Posterama" panose="020B0504020200020000" pitchFamily="34" charset="0"/>
                </a:endParaRPr>
              </a:p>
            </p:txBody>
          </p:sp>
        </mc:Choice>
        <mc:Fallback xmlns="">
          <p:sp>
            <p:nvSpPr>
              <p:cNvPr id="33" name="TextBox 32">
                <a:extLst>
                  <a:ext uri="{FF2B5EF4-FFF2-40B4-BE49-F238E27FC236}">
                    <a16:creationId xmlns:a16="http://schemas.microsoft.com/office/drawing/2014/main" id="{9E3946AE-A0AB-E96A-8521-601AAD585C36}"/>
                  </a:ext>
                </a:extLst>
              </p:cNvPr>
              <p:cNvSpPr txBox="1">
                <a:spLocks noRot="1" noChangeAspect="1" noMove="1" noResize="1" noEditPoints="1" noAdjustHandles="1" noChangeArrowheads="1" noChangeShapeType="1" noTextEdit="1"/>
              </p:cNvSpPr>
              <p:nvPr/>
            </p:nvSpPr>
            <p:spPr>
              <a:xfrm>
                <a:off x="6219895" y="4383194"/>
                <a:ext cx="2981036" cy="852093"/>
              </a:xfrm>
              <a:prstGeom prst="rect">
                <a:avLst/>
              </a:prstGeom>
              <a:blipFill>
                <a:blip r:embed="rId8"/>
                <a:stretch>
                  <a:fillRect t="-2143" r="-409" b="-71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0BD62E8-E055-B24C-DE0E-8B93B8881238}"/>
                  </a:ext>
                </a:extLst>
              </p:cNvPr>
              <p:cNvSpPr txBox="1"/>
              <p:nvPr/>
            </p:nvSpPr>
            <p:spPr>
              <a:xfrm>
                <a:off x="9200931" y="4426858"/>
                <a:ext cx="2981036" cy="60587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a:ln>
                      <a:noFill/>
                    </a:ln>
                    <a:effectLst/>
                    <a:latin typeface="Posterama" panose="020B0504020200020000" pitchFamily="34" charset="0"/>
                    <a:cs typeface="Posterama" panose="020B0504020200020000" pitchFamily="34" charset="0"/>
                  </a:rPr>
                  <a:t>Of Gen Z value technological innovation</a:t>
                </a:r>
                <a14:m>
                  <m:oMath xmlns:m="http://schemas.openxmlformats.org/officeDocument/2006/math">
                    <m:sSup>
                      <m:sSupPr>
                        <m:ctrlPr>
                          <a:rPr lang="en-CA" sz="1600" b="1" i="1" smtClean="0">
                            <a:solidFill>
                              <a:schemeClr val="dk1"/>
                            </a:solidFill>
                            <a:latin typeface="Cambria Math" panose="02040503050406030204" pitchFamily="18" charset="0"/>
                            <a:cs typeface="Posterama" panose="020B0504020200020000" pitchFamily="34" charset="0"/>
                            <a:sym typeface="Fira Sans"/>
                          </a:rPr>
                        </m:ctrlPr>
                      </m:sSupPr>
                      <m:e>
                        <m:r>
                          <a:rPr lang="en-CA" sz="1600" b="1" i="1" smtClean="0">
                            <a:solidFill>
                              <a:schemeClr val="dk1"/>
                            </a:solidFill>
                            <a:latin typeface="Cambria Math" panose="02040503050406030204" pitchFamily="18" charset="0"/>
                            <a:cs typeface="Posterama" panose="020B0504020200020000" pitchFamily="34" charset="0"/>
                            <a:sym typeface="Fira Sans"/>
                          </a:rPr>
                          <m:t> </m:t>
                        </m:r>
                      </m:e>
                      <m:sup>
                        <m:r>
                          <a:rPr lang="en-CA" sz="1600" b="1" i="1" smtClean="0">
                            <a:solidFill>
                              <a:schemeClr val="dk1"/>
                            </a:solidFill>
                            <a:latin typeface="Cambria Math" panose="02040503050406030204" pitchFamily="18" charset="0"/>
                            <a:cs typeface="Posterama" panose="020B0504020200020000" pitchFamily="34" charset="0"/>
                            <a:sym typeface="Fira Sans"/>
                          </a:rPr>
                          <m:t>𝟒</m:t>
                        </m:r>
                      </m:sup>
                    </m:sSup>
                  </m:oMath>
                </a14:m>
                <a:endParaRPr kumimoji="0" lang="en-US" altLang="en-US" sz="1600" b="0" i="0" u="none" strike="noStrike" cap="none" normalizeH="0" baseline="0">
                  <a:ln>
                    <a:noFill/>
                  </a:ln>
                  <a:effectLst/>
                  <a:latin typeface="Posterama" panose="020B0504020200020000" pitchFamily="34" charset="0"/>
                  <a:cs typeface="Posterama" panose="020B0504020200020000" pitchFamily="34" charset="0"/>
                </a:endParaRPr>
              </a:p>
            </p:txBody>
          </p:sp>
        </mc:Choice>
        <mc:Fallback xmlns="">
          <p:sp>
            <p:nvSpPr>
              <p:cNvPr id="34" name="TextBox 33">
                <a:extLst>
                  <a:ext uri="{FF2B5EF4-FFF2-40B4-BE49-F238E27FC236}">
                    <a16:creationId xmlns:a16="http://schemas.microsoft.com/office/drawing/2014/main" id="{50BD62E8-E055-B24C-DE0E-8B93B8881238}"/>
                  </a:ext>
                </a:extLst>
              </p:cNvPr>
              <p:cNvSpPr txBox="1">
                <a:spLocks noRot="1" noChangeAspect="1" noMove="1" noResize="1" noEditPoints="1" noAdjustHandles="1" noChangeArrowheads="1" noChangeShapeType="1" noTextEdit="1"/>
              </p:cNvSpPr>
              <p:nvPr/>
            </p:nvSpPr>
            <p:spPr>
              <a:xfrm>
                <a:off x="9200931" y="4426858"/>
                <a:ext cx="2981036" cy="605871"/>
              </a:xfrm>
              <a:prstGeom prst="rect">
                <a:avLst/>
              </a:prstGeom>
              <a:blipFill>
                <a:blip r:embed="rId9"/>
                <a:stretch>
                  <a:fillRect t="-3000" r="-2454" b="-9000"/>
                </a:stretch>
              </a:blipFill>
            </p:spPr>
            <p:txBody>
              <a:bodyPr/>
              <a:lstStyle/>
              <a:p>
                <a:r>
                  <a:rPr lang="en-CA">
                    <a:noFill/>
                  </a:rPr>
                  <a:t> </a:t>
                </a:r>
              </a:p>
            </p:txBody>
          </p:sp>
        </mc:Fallback>
      </mc:AlternateContent>
      <p:graphicFrame>
        <p:nvGraphicFramePr>
          <p:cNvPr id="2" name="Chart 1">
            <a:extLst>
              <a:ext uri="{FF2B5EF4-FFF2-40B4-BE49-F238E27FC236}">
                <a16:creationId xmlns:a16="http://schemas.microsoft.com/office/drawing/2014/main" id="{CAD8E2A9-9568-4905-B273-662CD90D6C1D}"/>
              </a:ext>
            </a:extLst>
          </p:cNvPr>
          <p:cNvGraphicFramePr/>
          <p:nvPr>
            <p:extLst>
              <p:ext uri="{D42A27DB-BD31-4B8C-83A1-F6EECF244321}">
                <p14:modId xmlns:p14="http://schemas.microsoft.com/office/powerpoint/2010/main" val="1936864321"/>
              </p:ext>
            </p:extLst>
          </p:nvPr>
        </p:nvGraphicFramePr>
        <p:xfrm>
          <a:off x="-943011" y="1362957"/>
          <a:ext cx="4441836" cy="2916581"/>
        </p:xfrm>
        <a:graphic>
          <a:graphicData uri="http://schemas.openxmlformats.org/drawingml/2006/chart">
            <c:chart xmlns:c="http://schemas.openxmlformats.org/drawingml/2006/chart" xmlns:r="http://schemas.openxmlformats.org/officeDocument/2006/relationships" r:id="rId10"/>
          </a:graphicData>
        </a:graphic>
      </p:graphicFrame>
      <p:sp>
        <p:nvSpPr>
          <p:cNvPr id="6" name="TextBox 5">
            <a:extLst>
              <a:ext uri="{FF2B5EF4-FFF2-40B4-BE49-F238E27FC236}">
                <a16:creationId xmlns:a16="http://schemas.microsoft.com/office/drawing/2014/main" id="{521D7C43-1641-3CDD-A879-26D60AB967B8}"/>
              </a:ext>
            </a:extLst>
          </p:cNvPr>
          <p:cNvSpPr txBox="1"/>
          <p:nvPr/>
        </p:nvSpPr>
        <p:spPr>
          <a:xfrm>
            <a:off x="1637607" y="5541525"/>
            <a:ext cx="8715655" cy="369332"/>
          </a:xfrm>
          <a:prstGeom prst="rect">
            <a:avLst/>
          </a:prstGeom>
          <a:noFill/>
          <a:ln w="19050">
            <a:solidFill>
              <a:srgbClr val="457B6C"/>
            </a:solidFill>
          </a:ln>
        </p:spPr>
        <p:txBody>
          <a:bodyPr wrap="square" rtlCol="0">
            <a:spAutoFit/>
          </a:bodyPr>
          <a:lstStyle/>
          <a:p>
            <a:pPr algn="ctr"/>
            <a:r>
              <a:rPr lang="en-CA">
                <a:latin typeface="Posterama" panose="020B0504020200020000" pitchFamily="34" charset="0"/>
                <a:cs typeface="Posterama" panose="020B0504020200020000" pitchFamily="34" charset="0"/>
              </a:rPr>
              <a:t>Gen-Z Yearns for Innovative, Applied Learning Resources</a:t>
            </a:r>
          </a:p>
        </p:txBody>
      </p:sp>
      <p:sp>
        <p:nvSpPr>
          <p:cNvPr id="23" name="Rectangle 22">
            <a:extLst>
              <a:ext uri="{FF2B5EF4-FFF2-40B4-BE49-F238E27FC236}">
                <a16:creationId xmlns:a16="http://schemas.microsoft.com/office/drawing/2014/main" id="{527FB584-8F88-57E2-E0ED-563D60E5C594}"/>
              </a:ext>
            </a:extLst>
          </p:cNvPr>
          <p:cNvSpPr/>
          <p:nvPr/>
        </p:nvSpPr>
        <p:spPr>
          <a:xfrm>
            <a:off x="97677" y="1362957"/>
            <a:ext cx="6016622" cy="359549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70A20900-AF55-EE72-620C-388E2CD33A90}"/>
              </a:ext>
            </a:extLst>
          </p:cNvPr>
          <p:cNvGrpSpPr/>
          <p:nvPr/>
        </p:nvGrpSpPr>
        <p:grpSpPr>
          <a:xfrm>
            <a:off x="206563" y="6265522"/>
            <a:ext cx="11778874" cy="711880"/>
            <a:chOff x="206563" y="6265522"/>
            <a:chExt cx="11778874" cy="711880"/>
          </a:xfrm>
        </p:grpSpPr>
        <p:graphicFrame>
          <p:nvGraphicFramePr>
            <p:cNvPr id="5" name="Diagram 4">
              <a:extLst>
                <a:ext uri="{FF2B5EF4-FFF2-40B4-BE49-F238E27FC236}">
                  <a16:creationId xmlns:a16="http://schemas.microsoft.com/office/drawing/2014/main" id="{98103CEB-C627-2BC8-A3A0-27927C5798CB}"/>
                </a:ext>
              </a:extLst>
            </p:cNvPr>
            <p:cNvGraphicFramePr/>
            <p:nvPr>
              <p:extLst>
                <p:ext uri="{D42A27DB-BD31-4B8C-83A1-F6EECF244321}">
                  <p14:modId xmlns:p14="http://schemas.microsoft.com/office/powerpoint/2010/main" val="150204305"/>
                </p:ext>
              </p:extLst>
            </p:nvPr>
          </p:nvGraphicFramePr>
          <p:xfrm>
            <a:off x="206563" y="6269527"/>
            <a:ext cx="11778874" cy="46367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7" name="TextBox 6">
              <a:extLst>
                <a:ext uri="{FF2B5EF4-FFF2-40B4-BE49-F238E27FC236}">
                  <a16:creationId xmlns:a16="http://schemas.microsoft.com/office/drawing/2014/main" id="{EACDC9A6-AD0F-8D4C-7BF5-A5A23C15F971}"/>
                </a:ext>
              </a:extLst>
            </p:cNvPr>
            <p:cNvSpPr txBox="1"/>
            <p:nvPr/>
          </p:nvSpPr>
          <p:spPr>
            <a:xfrm>
              <a:off x="3736577" y="6272741"/>
              <a:ext cx="1239015" cy="689932"/>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Comparative Advantage</a:t>
              </a:r>
              <a:endParaRPr lang="en-US" sz="1000">
                <a:latin typeface="Posterama" panose="020B0504020200020000" pitchFamily="34" charset="0"/>
                <a:cs typeface="Posterama" panose="020B0504020200020000" pitchFamily="34" charset="0"/>
              </a:endParaRPr>
            </a:p>
            <a:p>
              <a:endParaRPr lang="en-US"/>
            </a:p>
          </p:txBody>
        </p:sp>
        <p:sp>
          <p:nvSpPr>
            <p:cNvPr id="8" name="TextBox 7">
              <a:extLst>
                <a:ext uri="{FF2B5EF4-FFF2-40B4-BE49-F238E27FC236}">
                  <a16:creationId xmlns:a16="http://schemas.microsoft.com/office/drawing/2014/main" id="{6F23D348-4B26-8AE6-77A5-3849AB5DDC1C}"/>
                </a:ext>
              </a:extLst>
            </p:cNvPr>
            <p:cNvSpPr txBox="1"/>
            <p:nvPr/>
          </p:nvSpPr>
          <p:spPr>
            <a:xfrm>
              <a:off x="5420926"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CAC</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Breakdown</a:t>
              </a:r>
              <a:endParaRPr lang="en-US" sz="1000">
                <a:latin typeface="Posterama" panose="020B0504020200020000" pitchFamily="34" charset="0"/>
                <a:cs typeface="Posterama" panose="020B0504020200020000" pitchFamily="34" charset="0"/>
              </a:endParaRPr>
            </a:p>
            <a:p>
              <a:endParaRPr lang="en-US"/>
            </a:p>
          </p:txBody>
        </p:sp>
        <p:sp>
          <p:nvSpPr>
            <p:cNvPr id="9" name="TextBox 8">
              <a:extLst>
                <a:ext uri="{FF2B5EF4-FFF2-40B4-BE49-F238E27FC236}">
                  <a16:creationId xmlns:a16="http://schemas.microsoft.com/office/drawing/2014/main" id="{71BB05F5-2303-21E4-9D89-AF3E362A9115}"/>
                </a:ext>
              </a:extLst>
            </p:cNvPr>
            <p:cNvSpPr txBox="1"/>
            <p:nvPr/>
          </p:nvSpPr>
          <p:spPr>
            <a:xfrm>
              <a:off x="7105275" y="6274646"/>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Supporting </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Study</a:t>
              </a:r>
              <a:endParaRPr lang="en-US" sz="1000">
                <a:latin typeface="Posterama" panose="020B0504020200020000" pitchFamily="34" charset="0"/>
                <a:cs typeface="Posterama" panose="020B0504020200020000" pitchFamily="34" charset="0"/>
              </a:endParaRPr>
            </a:p>
            <a:p>
              <a:endParaRPr lang="en-US"/>
            </a:p>
          </p:txBody>
        </p:sp>
        <p:sp>
          <p:nvSpPr>
            <p:cNvPr id="10" name="TextBox 9">
              <a:extLst>
                <a:ext uri="{FF2B5EF4-FFF2-40B4-BE49-F238E27FC236}">
                  <a16:creationId xmlns:a16="http://schemas.microsoft.com/office/drawing/2014/main" id="{14D80C37-97C2-156B-61A2-8127D170FD15}"/>
                </a:ext>
              </a:extLst>
            </p:cNvPr>
            <p:cNvSpPr txBox="1"/>
            <p:nvPr/>
          </p:nvSpPr>
          <p:spPr>
            <a:xfrm>
              <a:off x="8789624" y="6265522"/>
              <a:ext cx="1239015" cy="702756"/>
            </a:xfrm>
            <a:prstGeom prst="rect">
              <a:avLst/>
            </a:prstGeom>
            <a:noFill/>
          </p:spPr>
          <p:txBody>
            <a:bodyPr wrap="square" rtlCol="0">
              <a:spAutoFit/>
            </a:bodyPr>
            <a:lstStyle/>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Alternatives</a:t>
              </a:r>
            </a:p>
            <a:p>
              <a:pPr lvl="0" algn="ctr">
                <a:lnSpc>
                  <a:spcPct val="100000"/>
                </a:lnSpc>
                <a:spcAft>
                  <a:spcPts val="50"/>
                </a:spcAft>
              </a:pPr>
              <a:r>
                <a:rPr lang="en-US" sz="1000">
                  <a:solidFill>
                    <a:schemeClr val="bg1">
                      <a:lumMod val="75000"/>
                    </a:schemeClr>
                  </a:solidFill>
                  <a:latin typeface="Posterama" panose="020B0504020200020000" pitchFamily="34" charset="0"/>
                  <a:cs typeface="Posterama" panose="020B0504020200020000" pitchFamily="34" charset="0"/>
                </a:rPr>
                <a:t>Matrix</a:t>
              </a:r>
              <a:endParaRPr lang="en-US" sz="1000">
                <a:latin typeface="Posterama" panose="020B0504020200020000" pitchFamily="34" charset="0"/>
                <a:cs typeface="Posterama" panose="020B0504020200020000" pitchFamily="34" charset="0"/>
              </a:endParaRPr>
            </a:p>
            <a:p>
              <a:endParaRPr lang="en-US"/>
            </a:p>
          </p:txBody>
        </p:sp>
      </p:grpSp>
    </p:spTree>
    <p:extLst>
      <p:ext uri="{BB962C8B-B14F-4D97-AF65-F5344CB8AC3E}">
        <p14:creationId xmlns:p14="http://schemas.microsoft.com/office/powerpoint/2010/main" val="354224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3910</Words>
  <Application>Microsoft Office PowerPoint</Application>
  <PresentationFormat>Widescreen</PresentationFormat>
  <Paragraphs>764</Paragraphs>
  <Slides>38</Slides>
  <Notes>14</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Office Theme</vt:lpstr>
      <vt:lpstr>1_Office Theme</vt:lpstr>
      <vt:lpstr>PowerPoint Presentation</vt:lpstr>
      <vt:lpstr>Todays Journey:</vt:lpstr>
      <vt:lpstr>Features of The “Student Starter Platform” </vt:lpstr>
      <vt:lpstr>Marketing Exhibit on Campus: </vt:lpstr>
      <vt:lpstr>A Good Solution Follows These Criteria:</vt:lpstr>
      <vt:lpstr>A Good Solution Follows These Criteria:</vt:lpstr>
      <vt:lpstr>PowerPoint Presentation</vt:lpstr>
      <vt:lpstr>Tech and Simulations Provide Greater Educational Experiences:</vt:lpstr>
      <vt:lpstr>Tech and Simulations Provide Greater Educational Experiences:</vt:lpstr>
      <vt:lpstr>Implementation Plan:</vt:lpstr>
      <vt:lpstr>Implementation Plan:</vt:lpstr>
      <vt:lpstr>Implementation Plan:</vt:lpstr>
      <vt:lpstr>The Student Starter Platform is a Unique Customer Experience:</vt:lpstr>
      <vt:lpstr>The Student Starter Platform is a Unique Customer Experience:</vt:lpstr>
      <vt:lpstr>Cheapening Customer Acquisition Cost:</vt:lpstr>
      <vt:lpstr>Cheapening Customer Acquisition Cost:</vt:lpstr>
      <vt:lpstr>Cheapening Customer Acquisition Cost:</vt:lpstr>
      <vt:lpstr>Virtual Lab Simulation – Supporting Study :</vt:lpstr>
      <vt:lpstr>Virtual Lab Simulation – Supporting Study: </vt:lpstr>
      <vt:lpstr>The Student Starter Platform is Superior vs. Previous Campaigns: </vt:lpstr>
      <vt:lpstr>Major Risks Successfully Mitigated Through Strategy:</vt:lpstr>
      <vt:lpstr>We Will Now Be Accepting Any Questions</vt:lpstr>
      <vt:lpstr>  Exhibit A – Recommendation Alignment With WS Values  Exhibit B – Porter’s Five Forces (Banking Industry)  Exhibit C – Porter’s Five Forces (Retail Savings and Investments)  Exhibit D – Diamond-E Analysis  Exhibit E – Comparison of Alternative Solutions  Exhibit F – Gantt Chart  Exhibit G – On-Campus Exhibit         Exhibit H – Customer Acquisition Cost Breakdown  Exhibit I – Risk, Mitigation and Contingency Plan  Exhibit J – University Incentive  Exhibit K – App Prototype Breakdown  Exhibit L – Effectiveness of On-Campus Marketing Initiative  Exhibit M – CAC Capturing Only 5% Of Students  Exhibit N – Simulation Study Results   </vt:lpstr>
      <vt:lpstr>Exhibit A - Recommendation Alignment with WS Values </vt:lpstr>
      <vt:lpstr>PowerPoint Presentation</vt:lpstr>
      <vt:lpstr>PowerPoint Presentation</vt:lpstr>
      <vt:lpstr>PowerPoint Presentation</vt:lpstr>
      <vt:lpstr>Exhibit E: Comparison of Alternative Solutions </vt:lpstr>
      <vt:lpstr>Exhibit F - Gantt Chart </vt:lpstr>
      <vt:lpstr>Exhibit G – Wealthsimple Exhibit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Rhea Jandu</dc:creator>
  <cp:lastModifiedBy>Tarundeep Kaur</cp:lastModifiedBy>
  <cp:revision>2</cp:revision>
  <dcterms:created xsi:type="dcterms:W3CDTF">2022-11-22T19:44:48Z</dcterms:created>
  <dcterms:modified xsi:type="dcterms:W3CDTF">2025-06-02T18:50:50Z</dcterms:modified>
</cp:coreProperties>
</file>